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0"/>
  </p:notesMasterIdLst>
  <p:sldIdLst>
    <p:sldId id="257" r:id="rId2"/>
    <p:sldId id="318" r:id="rId3"/>
    <p:sldId id="354" r:id="rId4"/>
    <p:sldId id="345" r:id="rId5"/>
    <p:sldId id="346" r:id="rId6"/>
    <p:sldId id="321" r:id="rId7"/>
    <p:sldId id="349" r:id="rId8"/>
    <p:sldId id="350" r:id="rId9"/>
    <p:sldId id="355" r:id="rId10"/>
    <p:sldId id="356" r:id="rId11"/>
    <p:sldId id="357" r:id="rId12"/>
    <p:sldId id="358" r:id="rId13"/>
    <p:sldId id="359" r:id="rId14"/>
    <p:sldId id="353" r:id="rId15"/>
    <p:sldId id="360" r:id="rId16"/>
    <p:sldId id="362" r:id="rId17"/>
    <p:sldId id="363" r:id="rId18"/>
    <p:sldId id="364" r:id="rId19"/>
    <p:sldId id="336" r:id="rId20"/>
    <p:sldId id="365" r:id="rId21"/>
    <p:sldId id="367" r:id="rId22"/>
    <p:sldId id="366" r:id="rId23"/>
    <p:sldId id="377" r:id="rId24"/>
    <p:sldId id="378" r:id="rId25"/>
    <p:sldId id="368" r:id="rId26"/>
    <p:sldId id="369" r:id="rId27"/>
    <p:sldId id="371" r:id="rId28"/>
    <p:sldId id="379" r:id="rId29"/>
    <p:sldId id="465" r:id="rId30"/>
    <p:sldId id="380" r:id="rId31"/>
    <p:sldId id="372" r:id="rId32"/>
    <p:sldId id="373" r:id="rId33"/>
    <p:sldId id="382" r:id="rId34"/>
    <p:sldId id="381" r:id="rId35"/>
    <p:sldId id="383" r:id="rId36"/>
    <p:sldId id="384" r:id="rId37"/>
    <p:sldId id="405" r:id="rId38"/>
    <p:sldId id="406" r:id="rId39"/>
    <p:sldId id="374" r:id="rId40"/>
    <p:sldId id="385" r:id="rId41"/>
    <p:sldId id="386" r:id="rId42"/>
    <p:sldId id="387" r:id="rId43"/>
    <p:sldId id="388" r:id="rId44"/>
    <p:sldId id="391" r:id="rId45"/>
    <p:sldId id="392" r:id="rId46"/>
    <p:sldId id="393" r:id="rId47"/>
    <p:sldId id="324" r:id="rId48"/>
    <p:sldId id="395" r:id="rId49"/>
    <p:sldId id="341" r:id="rId50"/>
    <p:sldId id="394" r:id="rId51"/>
    <p:sldId id="454" r:id="rId52"/>
    <p:sldId id="455" r:id="rId53"/>
    <p:sldId id="456" r:id="rId54"/>
    <p:sldId id="457" r:id="rId55"/>
    <p:sldId id="458" r:id="rId56"/>
    <p:sldId id="459" r:id="rId57"/>
    <p:sldId id="463" r:id="rId58"/>
    <p:sldId id="461" r:id="rId59"/>
    <p:sldId id="396" r:id="rId60"/>
    <p:sldId id="464" r:id="rId61"/>
    <p:sldId id="397" r:id="rId62"/>
    <p:sldId id="462" r:id="rId63"/>
    <p:sldId id="398" r:id="rId64"/>
    <p:sldId id="399" r:id="rId65"/>
    <p:sldId id="400" r:id="rId66"/>
    <p:sldId id="401" r:id="rId67"/>
    <p:sldId id="402" r:id="rId68"/>
    <p:sldId id="403" r:id="rId69"/>
    <p:sldId id="338" r:id="rId70"/>
    <p:sldId id="339" r:id="rId71"/>
    <p:sldId id="407" r:id="rId72"/>
    <p:sldId id="408" r:id="rId73"/>
    <p:sldId id="410" r:id="rId74"/>
    <p:sldId id="409" r:id="rId75"/>
    <p:sldId id="411" r:id="rId76"/>
    <p:sldId id="412" r:id="rId77"/>
    <p:sldId id="413" r:id="rId78"/>
    <p:sldId id="414" r:id="rId79"/>
    <p:sldId id="415" r:id="rId80"/>
    <p:sldId id="416" r:id="rId81"/>
    <p:sldId id="418" r:id="rId82"/>
    <p:sldId id="417" r:id="rId83"/>
    <p:sldId id="419" r:id="rId84"/>
    <p:sldId id="420" r:id="rId85"/>
    <p:sldId id="421" r:id="rId86"/>
    <p:sldId id="422" r:id="rId87"/>
    <p:sldId id="424" r:id="rId88"/>
    <p:sldId id="426" r:id="rId89"/>
  </p:sldIdLst>
  <p:sldSz cx="9710738" cy="6858000"/>
  <p:notesSz cx="6858000" cy="9144000"/>
  <p:custDataLst>
    <p:tags r:id="rId91"/>
  </p:custDataLst>
  <p:defaultTextStyle>
    <a:defPPr>
      <a:defRPr lang="lv-LV"/>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0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lia" initials="JD" lastIdx="3" clrIdx="0"/>
  <p:cmAuthor id="1" name="Anita Zagorska" initials="AZ" lastIdx="24" clrIdx="1">
    <p:extLst>
      <p:ext uri="{19B8F6BF-5375-455C-9EA6-DF929625EA0E}">
        <p15:presenceInfo xmlns:p15="http://schemas.microsoft.com/office/powerpoint/2012/main" userId="S::AnitaZ@estlatlitenvironment.onmicrosoft.com::74a8e74b-c21e-4707-813e-57f4973b31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3B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15" autoAdjust="0"/>
    <p:restoredTop sz="94710" autoAdjust="0"/>
  </p:normalViewPr>
  <p:slideViewPr>
    <p:cSldViewPr>
      <p:cViewPr varScale="1">
        <p:scale>
          <a:sx n="94" d="100"/>
          <a:sy n="94" d="100"/>
        </p:scale>
        <p:origin x="1012" y="72"/>
      </p:cViewPr>
      <p:guideLst>
        <p:guide orient="horz" pos="2160"/>
        <p:guide pos="3059"/>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2245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tags" Target="tags/tag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commentAuthors" Target="commentAuthor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326207-6454-4DE8-9DF0-D1DBFF161AF6}" type="datetimeFigureOut">
              <a:rPr lang="lv-LV" smtClean="0"/>
              <a:t>07.07.2021</a:t>
            </a:fld>
            <a:endParaRPr lang="lv-LV"/>
          </a:p>
        </p:txBody>
      </p:sp>
      <p:sp>
        <p:nvSpPr>
          <p:cNvPr id="4" name="Slide Image Placeholder 3"/>
          <p:cNvSpPr>
            <a:spLocks noGrp="1" noRot="1" noChangeAspect="1"/>
          </p:cNvSpPr>
          <p:nvPr>
            <p:ph type="sldImg" idx="2"/>
          </p:nvPr>
        </p:nvSpPr>
        <p:spPr>
          <a:xfrm>
            <a:off x="1244600" y="1143000"/>
            <a:ext cx="43688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E3E869-0334-4C33-800F-57912ED4399D}" type="slidenum">
              <a:rPr lang="lv-LV" smtClean="0"/>
              <a:t>‹#›</a:t>
            </a:fld>
            <a:endParaRPr lang="lv-LV"/>
          </a:p>
        </p:txBody>
      </p:sp>
    </p:spTree>
    <p:extLst>
      <p:ext uri="{BB962C8B-B14F-4D97-AF65-F5344CB8AC3E}">
        <p14:creationId xmlns:p14="http://schemas.microsoft.com/office/powerpoint/2010/main" val="855254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8306" y="2130426"/>
            <a:ext cx="8254127" cy="1470025"/>
          </a:xfrm>
        </p:spPr>
        <p:txBody>
          <a:bodyPr/>
          <a:lstStyle/>
          <a:p>
            <a:r>
              <a:rPr lang="en-US"/>
              <a:t>Click to edit Master title style</a:t>
            </a:r>
            <a:endParaRPr lang="lv-LV"/>
          </a:p>
        </p:txBody>
      </p:sp>
      <p:sp>
        <p:nvSpPr>
          <p:cNvPr id="3" name="Subtitle 2"/>
          <p:cNvSpPr>
            <a:spLocks noGrp="1"/>
          </p:cNvSpPr>
          <p:nvPr>
            <p:ph type="subTitle" idx="1"/>
          </p:nvPr>
        </p:nvSpPr>
        <p:spPr>
          <a:xfrm>
            <a:off x="1456611" y="3886200"/>
            <a:ext cx="679751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lv-LV"/>
          </a:p>
        </p:txBody>
      </p:sp>
      <p:sp>
        <p:nvSpPr>
          <p:cNvPr id="4" name="Date Placeholder 3"/>
          <p:cNvSpPr>
            <a:spLocks noGrp="1"/>
          </p:cNvSpPr>
          <p:nvPr>
            <p:ph type="dt" sz="half" idx="10"/>
          </p:nvPr>
        </p:nvSpPr>
        <p:spPr/>
        <p:txBody>
          <a:bodyPr/>
          <a:lstStyle>
            <a:lvl1pPr>
              <a:defRPr/>
            </a:lvl1pPr>
          </a:lstStyle>
          <a:p>
            <a:pPr>
              <a:defRPr/>
            </a:pPr>
            <a:fld id="{EA2A57D2-E39E-4DB1-A2DF-127FDEF85DD8}" type="datetimeFigureOut">
              <a:rPr lang="lv-LV" smtClean="0"/>
              <a:pPr>
                <a:defRPr/>
              </a:pPr>
              <a:t>07.07.2021</a:t>
            </a:fld>
            <a:endParaRPr lang="lv-LV"/>
          </a:p>
        </p:txBody>
      </p:sp>
      <p:sp>
        <p:nvSpPr>
          <p:cNvPr id="5" name="Footer Placeholder 4"/>
          <p:cNvSpPr>
            <a:spLocks noGrp="1"/>
          </p:cNvSpPr>
          <p:nvPr>
            <p:ph type="ftr" sz="quarter" idx="11"/>
          </p:nvPr>
        </p:nvSpPr>
        <p:spPr/>
        <p:txBody>
          <a:bodyPr/>
          <a:lstStyle>
            <a:lvl1pPr>
              <a:defRPr/>
            </a:lvl1pPr>
          </a:lstStyle>
          <a:p>
            <a:pPr>
              <a:defRPr/>
            </a:pPr>
            <a:endParaRPr lang="lv-LV"/>
          </a:p>
        </p:txBody>
      </p:sp>
      <p:sp>
        <p:nvSpPr>
          <p:cNvPr id="6" name="Slide Number Placeholder 5"/>
          <p:cNvSpPr>
            <a:spLocks noGrp="1"/>
          </p:cNvSpPr>
          <p:nvPr>
            <p:ph type="sldNum" sz="quarter" idx="12"/>
          </p:nvPr>
        </p:nvSpPr>
        <p:spPr/>
        <p:txBody>
          <a:bodyPr/>
          <a:lstStyle>
            <a:lvl1pPr>
              <a:defRPr/>
            </a:lvl1pPr>
          </a:lstStyle>
          <a:p>
            <a:pPr>
              <a:defRPr/>
            </a:pPr>
            <a:fld id="{F6DBC095-7A16-4C86-A2F3-117EC741D0E1}" type="slidenum">
              <a:rPr lang="lv-LV"/>
              <a:pPr>
                <a:defRPr/>
              </a:pPr>
              <a:t>‹#›</a:t>
            </a:fld>
            <a:endParaRPr lang="lv-LV"/>
          </a:p>
        </p:txBody>
      </p:sp>
    </p:spTree>
    <p:extLst>
      <p:ext uri="{BB962C8B-B14F-4D97-AF65-F5344CB8AC3E}">
        <p14:creationId xmlns:p14="http://schemas.microsoft.com/office/powerpoint/2010/main" val="325149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lvl1pPr>
              <a:defRPr/>
            </a:lvl1pPr>
          </a:lstStyle>
          <a:p>
            <a:pPr>
              <a:defRPr/>
            </a:pPr>
            <a:fld id="{4018E94E-CF6A-42CE-A48D-B5EEF47B4EAD}" type="datetimeFigureOut">
              <a:rPr lang="lv-LV" smtClean="0"/>
              <a:pPr>
                <a:defRPr/>
              </a:pPr>
              <a:t>07.07.2021</a:t>
            </a:fld>
            <a:endParaRPr lang="lv-LV"/>
          </a:p>
        </p:txBody>
      </p:sp>
      <p:sp>
        <p:nvSpPr>
          <p:cNvPr id="5" name="Footer Placeholder 4"/>
          <p:cNvSpPr>
            <a:spLocks noGrp="1"/>
          </p:cNvSpPr>
          <p:nvPr>
            <p:ph type="ftr" sz="quarter" idx="11"/>
          </p:nvPr>
        </p:nvSpPr>
        <p:spPr/>
        <p:txBody>
          <a:bodyPr/>
          <a:lstStyle>
            <a:lvl1pPr>
              <a:defRPr/>
            </a:lvl1pPr>
          </a:lstStyle>
          <a:p>
            <a:pPr>
              <a:defRPr/>
            </a:pPr>
            <a:endParaRPr lang="lv-LV"/>
          </a:p>
        </p:txBody>
      </p:sp>
      <p:sp>
        <p:nvSpPr>
          <p:cNvPr id="6" name="Slide Number Placeholder 5"/>
          <p:cNvSpPr>
            <a:spLocks noGrp="1"/>
          </p:cNvSpPr>
          <p:nvPr>
            <p:ph type="sldNum" sz="quarter" idx="12"/>
          </p:nvPr>
        </p:nvSpPr>
        <p:spPr/>
        <p:txBody>
          <a:bodyPr/>
          <a:lstStyle>
            <a:lvl1pPr>
              <a:defRPr/>
            </a:lvl1pPr>
          </a:lstStyle>
          <a:p>
            <a:pPr>
              <a:defRPr/>
            </a:pPr>
            <a:fld id="{2E6F2C2C-D134-4F71-A342-02D3C8B4E77E}" type="slidenum">
              <a:rPr lang="lv-LV"/>
              <a:pPr>
                <a:defRPr/>
              </a:pPr>
              <a:t>‹#›</a:t>
            </a:fld>
            <a:endParaRPr lang="lv-LV"/>
          </a:p>
        </p:txBody>
      </p:sp>
    </p:spTree>
    <p:extLst>
      <p:ext uri="{BB962C8B-B14F-4D97-AF65-F5344CB8AC3E}">
        <p14:creationId xmlns:p14="http://schemas.microsoft.com/office/powerpoint/2010/main" val="2965869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76932" y="274639"/>
            <a:ext cx="2319787" cy="5851525"/>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515883" y="274639"/>
            <a:ext cx="679920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lvl1pPr>
              <a:defRPr/>
            </a:lvl1pPr>
          </a:lstStyle>
          <a:p>
            <a:pPr>
              <a:defRPr/>
            </a:pPr>
            <a:fld id="{F73846F1-5552-42EE-80D1-CF401B9A43A5}" type="datetimeFigureOut">
              <a:rPr lang="lv-LV" smtClean="0"/>
              <a:pPr>
                <a:defRPr/>
              </a:pPr>
              <a:t>07.07.2021</a:t>
            </a:fld>
            <a:endParaRPr lang="lv-LV"/>
          </a:p>
        </p:txBody>
      </p:sp>
      <p:sp>
        <p:nvSpPr>
          <p:cNvPr id="5" name="Footer Placeholder 4"/>
          <p:cNvSpPr>
            <a:spLocks noGrp="1"/>
          </p:cNvSpPr>
          <p:nvPr>
            <p:ph type="ftr" sz="quarter" idx="11"/>
          </p:nvPr>
        </p:nvSpPr>
        <p:spPr/>
        <p:txBody>
          <a:bodyPr/>
          <a:lstStyle>
            <a:lvl1pPr>
              <a:defRPr/>
            </a:lvl1pPr>
          </a:lstStyle>
          <a:p>
            <a:pPr>
              <a:defRPr/>
            </a:pPr>
            <a:endParaRPr lang="lv-LV"/>
          </a:p>
        </p:txBody>
      </p:sp>
      <p:sp>
        <p:nvSpPr>
          <p:cNvPr id="6" name="Slide Number Placeholder 5"/>
          <p:cNvSpPr>
            <a:spLocks noGrp="1"/>
          </p:cNvSpPr>
          <p:nvPr>
            <p:ph type="sldNum" sz="quarter" idx="12"/>
          </p:nvPr>
        </p:nvSpPr>
        <p:spPr/>
        <p:txBody>
          <a:bodyPr/>
          <a:lstStyle>
            <a:lvl1pPr>
              <a:defRPr/>
            </a:lvl1pPr>
          </a:lstStyle>
          <a:p>
            <a:pPr>
              <a:defRPr/>
            </a:pPr>
            <a:fld id="{37C32E1F-1CB3-4FE9-9CEC-81B93C68F4C5}" type="slidenum">
              <a:rPr lang="lv-LV"/>
              <a:pPr>
                <a:defRPr/>
              </a:pPr>
              <a:t>‹#›</a:t>
            </a:fld>
            <a:endParaRPr lang="lv-LV"/>
          </a:p>
        </p:txBody>
      </p:sp>
    </p:spTree>
    <p:extLst>
      <p:ext uri="{BB962C8B-B14F-4D97-AF65-F5344CB8AC3E}">
        <p14:creationId xmlns:p14="http://schemas.microsoft.com/office/powerpoint/2010/main" val="3586303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lvl1pPr>
              <a:defRPr/>
            </a:lvl1pPr>
          </a:lstStyle>
          <a:p>
            <a:pPr>
              <a:defRPr/>
            </a:pPr>
            <a:fld id="{F83229B9-A290-4640-885E-0436DA913960}" type="datetimeFigureOut">
              <a:rPr lang="lv-LV" smtClean="0"/>
              <a:pPr>
                <a:defRPr/>
              </a:pPr>
              <a:t>07.07.2021</a:t>
            </a:fld>
            <a:endParaRPr lang="lv-LV"/>
          </a:p>
        </p:txBody>
      </p:sp>
      <p:sp>
        <p:nvSpPr>
          <p:cNvPr id="5" name="Footer Placeholder 4"/>
          <p:cNvSpPr>
            <a:spLocks noGrp="1"/>
          </p:cNvSpPr>
          <p:nvPr>
            <p:ph type="ftr" sz="quarter" idx="11"/>
          </p:nvPr>
        </p:nvSpPr>
        <p:spPr/>
        <p:txBody>
          <a:bodyPr/>
          <a:lstStyle>
            <a:lvl1pPr>
              <a:defRPr/>
            </a:lvl1pPr>
          </a:lstStyle>
          <a:p>
            <a:pPr>
              <a:defRPr/>
            </a:pPr>
            <a:endParaRPr lang="lv-LV"/>
          </a:p>
        </p:txBody>
      </p:sp>
      <p:sp>
        <p:nvSpPr>
          <p:cNvPr id="6" name="Slide Number Placeholder 5"/>
          <p:cNvSpPr>
            <a:spLocks noGrp="1"/>
          </p:cNvSpPr>
          <p:nvPr>
            <p:ph type="sldNum" sz="quarter" idx="12"/>
          </p:nvPr>
        </p:nvSpPr>
        <p:spPr/>
        <p:txBody>
          <a:bodyPr/>
          <a:lstStyle>
            <a:lvl1pPr>
              <a:defRPr/>
            </a:lvl1pPr>
          </a:lstStyle>
          <a:p>
            <a:pPr>
              <a:defRPr/>
            </a:pPr>
            <a:fld id="{E47C4622-6CD3-40F7-BA04-1FB28AD84DC5}" type="slidenum">
              <a:rPr lang="lv-LV"/>
              <a:pPr>
                <a:defRPr/>
              </a:pPr>
              <a:t>‹#›</a:t>
            </a:fld>
            <a:endParaRPr lang="lv-LV"/>
          </a:p>
        </p:txBody>
      </p:sp>
    </p:spTree>
    <p:extLst>
      <p:ext uri="{BB962C8B-B14F-4D97-AF65-F5344CB8AC3E}">
        <p14:creationId xmlns:p14="http://schemas.microsoft.com/office/powerpoint/2010/main" val="1068380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7082" y="4406901"/>
            <a:ext cx="8254127" cy="1362075"/>
          </a:xfrm>
        </p:spPr>
        <p:txBody>
          <a:bodyPr anchor="t"/>
          <a:lstStyle>
            <a:lvl1pPr algn="l">
              <a:defRPr sz="4000" b="1" cap="all"/>
            </a:lvl1pPr>
          </a:lstStyle>
          <a:p>
            <a:r>
              <a:rPr lang="en-US"/>
              <a:t>Click to edit Master title style</a:t>
            </a:r>
            <a:endParaRPr lang="lv-LV"/>
          </a:p>
        </p:txBody>
      </p:sp>
      <p:sp>
        <p:nvSpPr>
          <p:cNvPr id="3" name="Text Placeholder 2"/>
          <p:cNvSpPr>
            <a:spLocks noGrp="1"/>
          </p:cNvSpPr>
          <p:nvPr>
            <p:ph type="body" idx="1"/>
          </p:nvPr>
        </p:nvSpPr>
        <p:spPr>
          <a:xfrm>
            <a:off x="767082" y="2906713"/>
            <a:ext cx="825412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DCF7FC7-BF1D-45F1-A634-989A0E3E9DDE}" type="datetimeFigureOut">
              <a:rPr lang="lv-LV" smtClean="0"/>
              <a:pPr>
                <a:defRPr/>
              </a:pPr>
              <a:t>07.07.2021</a:t>
            </a:fld>
            <a:endParaRPr lang="lv-LV"/>
          </a:p>
        </p:txBody>
      </p:sp>
      <p:sp>
        <p:nvSpPr>
          <p:cNvPr id="5" name="Footer Placeholder 4"/>
          <p:cNvSpPr>
            <a:spLocks noGrp="1"/>
          </p:cNvSpPr>
          <p:nvPr>
            <p:ph type="ftr" sz="quarter" idx="11"/>
          </p:nvPr>
        </p:nvSpPr>
        <p:spPr/>
        <p:txBody>
          <a:bodyPr/>
          <a:lstStyle>
            <a:lvl1pPr>
              <a:defRPr/>
            </a:lvl1pPr>
          </a:lstStyle>
          <a:p>
            <a:pPr>
              <a:defRPr/>
            </a:pPr>
            <a:endParaRPr lang="lv-LV"/>
          </a:p>
        </p:txBody>
      </p:sp>
      <p:sp>
        <p:nvSpPr>
          <p:cNvPr id="6" name="Slide Number Placeholder 5"/>
          <p:cNvSpPr>
            <a:spLocks noGrp="1"/>
          </p:cNvSpPr>
          <p:nvPr>
            <p:ph type="sldNum" sz="quarter" idx="12"/>
          </p:nvPr>
        </p:nvSpPr>
        <p:spPr/>
        <p:txBody>
          <a:bodyPr/>
          <a:lstStyle>
            <a:lvl1pPr>
              <a:defRPr/>
            </a:lvl1pPr>
          </a:lstStyle>
          <a:p>
            <a:pPr>
              <a:defRPr/>
            </a:pPr>
            <a:fld id="{14D33141-B105-4EF7-A8D3-CF2901302335}" type="slidenum">
              <a:rPr lang="lv-LV"/>
              <a:pPr>
                <a:defRPr/>
              </a:pPr>
              <a:t>‹#›</a:t>
            </a:fld>
            <a:endParaRPr lang="lv-LV"/>
          </a:p>
        </p:txBody>
      </p:sp>
    </p:spTree>
    <p:extLst>
      <p:ext uri="{BB962C8B-B14F-4D97-AF65-F5344CB8AC3E}">
        <p14:creationId xmlns:p14="http://schemas.microsoft.com/office/powerpoint/2010/main" val="366356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515883" y="1600201"/>
            <a:ext cx="455865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5236381" y="1600201"/>
            <a:ext cx="45603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3"/>
          <p:cNvSpPr>
            <a:spLocks noGrp="1"/>
          </p:cNvSpPr>
          <p:nvPr>
            <p:ph type="dt" sz="half" idx="10"/>
          </p:nvPr>
        </p:nvSpPr>
        <p:spPr/>
        <p:txBody>
          <a:bodyPr/>
          <a:lstStyle>
            <a:lvl1pPr>
              <a:defRPr/>
            </a:lvl1pPr>
          </a:lstStyle>
          <a:p>
            <a:pPr>
              <a:defRPr/>
            </a:pPr>
            <a:fld id="{AE4CF1E5-A2D5-4885-8725-6EBF10D31BB9}" type="datetimeFigureOut">
              <a:rPr lang="lv-LV" smtClean="0"/>
              <a:pPr>
                <a:defRPr/>
              </a:pPr>
              <a:t>07.07.2021</a:t>
            </a:fld>
            <a:endParaRPr lang="lv-LV"/>
          </a:p>
        </p:txBody>
      </p:sp>
      <p:sp>
        <p:nvSpPr>
          <p:cNvPr id="6" name="Footer Placeholder 4"/>
          <p:cNvSpPr>
            <a:spLocks noGrp="1"/>
          </p:cNvSpPr>
          <p:nvPr>
            <p:ph type="ftr" sz="quarter" idx="11"/>
          </p:nvPr>
        </p:nvSpPr>
        <p:spPr/>
        <p:txBody>
          <a:bodyPr/>
          <a:lstStyle>
            <a:lvl1pPr>
              <a:defRPr/>
            </a:lvl1pPr>
          </a:lstStyle>
          <a:p>
            <a:pPr>
              <a:defRPr/>
            </a:pPr>
            <a:endParaRPr lang="lv-LV"/>
          </a:p>
        </p:txBody>
      </p:sp>
      <p:sp>
        <p:nvSpPr>
          <p:cNvPr id="7" name="Slide Number Placeholder 5"/>
          <p:cNvSpPr>
            <a:spLocks noGrp="1"/>
          </p:cNvSpPr>
          <p:nvPr>
            <p:ph type="sldNum" sz="quarter" idx="12"/>
          </p:nvPr>
        </p:nvSpPr>
        <p:spPr/>
        <p:txBody>
          <a:bodyPr/>
          <a:lstStyle>
            <a:lvl1pPr>
              <a:defRPr/>
            </a:lvl1pPr>
          </a:lstStyle>
          <a:p>
            <a:pPr>
              <a:defRPr/>
            </a:pPr>
            <a:fld id="{55318C71-2BAF-4FFA-BE99-2D8D9FD58CAE}" type="slidenum">
              <a:rPr lang="lv-LV"/>
              <a:pPr>
                <a:defRPr/>
              </a:pPr>
              <a:t>‹#›</a:t>
            </a:fld>
            <a:endParaRPr lang="lv-LV"/>
          </a:p>
        </p:txBody>
      </p:sp>
    </p:spTree>
    <p:extLst>
      <p:ext uri="{BB962C8B-B14F-4D97-AF65-F5344CB8AC3E}">
        <p14:creationId xmlns:p14="http://schemas.microsoft.com/office/powerpoint/2010/main" val="2340534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5537" y="274638"/>
            <a:ext cx="8739664" cy="1143000"/>
          </a:xfrm>
        </p:spPr>
        <p:txBody>
          <a:bodyPr/>
          <a:lstStyle>
            <a:lvl1pPr>
              <a:defRPr/>
            </a:lvl1pPr>
          </a:lstStyle>
          <a:p>
            <a:r>
              <a:rPr lang="en-US"/>
              <a:t>Click to edit Master title style</a:t>
            </a:r>
            <a:endParaRPr lang="lv-LV"/>
          </a:p>
        </p:txBody>
      </p:sp>
      <p:sp>
        <p:nvSpPr>
          <p:cNvPr id="3" name="Text Placeholder 2"/>
          <p:cNvSpPr>
            <a:spLocks noGrp="1"/>
          </p:cNvSpPr>
          <p:nvPr>
            <p:ph type="body" idx="1"/>
          </p:nvPr>
        </p:nvSpPr>
        <p:spPr>
          <a:xfrm>
            <a:off x="485537" y="1535113"/>
            <a:ext cx="429059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85537" y="2174875"/>
            <a:ext cx="429059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4932921" y="1535113"/>
            <a:ext cx="429228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32921" y="2174875"/>
            <a:ext cx="429228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3"/>
          <p:cNvSpPr>
            <a:spLocks noGrp="1"/>
          </p:cNvSpPr>
          <p:nvPr>
            <p:ph type="dt" sz="half" idx="10"/>
          </p:nvPr>
        </p:nvSpPr>
        <p:spPr/>
        <p:txBody>
          <a:bodyPr/>
          <a:lstStyle>
            <a:lvl1pPr>
              <a:defRPr/>
            </a:lvl1pPr>
          </a:lstStyle>
          <a:p>
            <a:pPr>
              <a:defRPr/>
            </a:pPr>
            <a:fld id="{D72AFBDF-32EA-4F7F-8B4E-D57B0000A843}" type="datetimeFigureOut">
              <a:rPr lang="lv-LV" smtClean="0"/>
              <a:pPr>
                <a:defRPr/>
              </a:pPr>
              <a:t>07.07.2021</a:t>
            </a:fld>
            <a:endParaRPr lang="lv-LV"/>
          </a:p>
        </p:txBody>
      </p:sp>
      <p:sp>
        <p:nvSpPr>
          <p:cNvPr id="8" name="Footer Placeholder 4"/>
          <p:cNvSpPr>
            <a:spLocks noGrp="1"/>
          </p:cNvSpPr>
          <p:nvPr>
            <p:ph type="ftr" sz="quarter" idx="11"/>
          </p:nvPr>
        </p:nvSpPr>
        <p:spPr/>
        <p:txBody>
          <a:bodyPr/>
          <a:lstStyle>
            <a:lvl1pPr>
              <a:defRPr/>
            </a:lvl1pPr>
          </a:lstStyle>
          <a:p>
            <a:pPr>
              <a:defRPr/>
            </a:pPr>
            <a:endParaRPr lang="lv-LV"/>
          </a:p>
        </p:txBody>
      </p:sp>
      <p:sp>
        <p:nvSpPr>
          <p:cNvPr id="9" name="Slide Number Placeholder 5"/>
          <p:cNvSpPr>
            <a:spLocks noGrp="1"/>
          </p:cNvSpPr>
          <p:nvPr>
            <p:ph type="sldNum" sz="quarter" idx="12"/>
          </p:nvPr>
        </p:nvSpPr>
        <p:spPr/>
        <p:txBody>
          <a:bodyPr/>
          <a:lstStyle>
            <a:lvl1pPr>
              <a:defRPr/>
            </a:lvl1pPr>
          </a:lstStyle>
          <a:p>
            <a:pPr>
              <a:defRPr/>
            </a:pPr>
            <a:fld id="{5D6AA04D-93C0-4D6C-819B-CC106859D388}" type="slidenum">
              <a:rPr lang="lv-LV"/>
              <a:pPr>
                <a:defRPr/>
              </a:pPr>
              <a:t>‹#›</a:t>
            </a:fld>
            <a:endParaRPr lang="lv-LV"/>
          </a:p>
        </p:txBody>
      </p:sp>
    </p:spTree>
    <p:extLst>
      <p:ext uri="{BB962C8B-B14F-4D97-AF65-F5344CB8AC3E}">
        <p14:creationId xmlns:p14="http://schemas.microsoft.com/office/powerpoint/2010/main" val="2864211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3"/>
          <p:cNvSpPr>
            <a:spLocks noGrp="1"/>
          </p:cNvSpPr>
          <p:nvPr>
            <p:ph type="dt" sz="half" idx="10"/>
          </p:nvPr>
        </p:nvSpPr>
        <p:spPr/>
        <p:txBody>
          <a:bodyPr/>
          <a:lstStyle>
            <a:lvl1pPr>
              <a:defRPr/>
            </a:lvl1pPr>
          </a:lstStyle>
          <a:p>
            <a:pPr>
              <a:defRPr/>
            </a:pPr>
            <a:fld id="{9E071FD0-4C1A-4FD5-A82E-BB1281B9A4A5}" type="datetimeFigureOut">
              <a:rPr lang="lv-LV" smtClean="0"/>
              <a:pPr>
                <a:defRPr/>
              </a:pPr>
              <a:t>07.07.2021</a:t>
            </a:fld>
            <a:endParaRPr lang="lv-LV"/>
          </a:p>
        </p:txBody>
      </p:sp>
      <p:sp>
        <p:nvSpPr>
          <p:cNvPr id="4" name="Footer Placeholder 4"/>
          <p:cNvSpPr>
            <a:spLocks noGrp="1"/>
          </p:cNvSpPr>
          <p:nvPr>
            <p:ph type="ftr" sz="quarter" idx="11"/>
          </p:nvPr>
        </p:nvSpPr>
        <p:spPr/>
        <p:txBody>
          <a:bodyPr/>
          <a:lstStyle>
            <a:lvl1pPr>
              <a:defRPr/>
            </a:lvl1pPr>
          </a:lstStyle>
          <a:p>
            <a:pPr>
              <a:defRPr/>
            </a:pPr>
            <a:endParaRPr lang="lv-LV"/>
          </a:p>
        </p:txBody>
      </p:sp>
      <p:sp>
        <p:nvSpPr>
          <p:cNvPr id="5" name="Slide Number Placeholder 5"/>
          <p:cNvSpPr>
            <a:spLocks noGrp="1"/>
          </p:cNvSpPr>
          <p:nvPr>
            <p:ph type="sldNum" sz="quarter" idx="12"/>
          </p:nvPr>
        </p:nvSpPr>
        <p:spPr/>
        <p:txBody>
          <a:bodyPr/>
          <a:lstStyle>
            <a:lvl1pPr>
              <a:defRPr/>
            </a:lvl1pPr>
          </a:lstStyle>
          <a:p>
            <a:pPr>
              <a:defRPr/>
            </a:pPr>
            <a:fld id="{79E607D5-7284-4677-A9E0-CE66A0B687EA}" type="slidenum">
              <a:rPr lang="lv-LV"/>
              <a:pPr>
                <a:defRPr/>
              </a:pPr>
              <a:t>‹#›</a:t>
            </a:fld>
            <a:endParaRPr lang="lv-LV"/>
          </a:p>
        </p:txBody>
      </p:sp>
    </p:spTree>
    <p:extLst>
      <p:ext uri="{BB962C8B-B14F-4D97-AF65-F5344CB8AC3E}">
        <p14:creationId xmlns:p14="http://schemas.microsoft.com/office/powerpoint/2010/main" val="4173793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9A8A2AB-EAFD-4DAE-80EB-DF1AD6C4C6E4}" type="datetimeFigureOut">
              <a:rPr lang="lv-LV" smtClean="0"/>
              <a:pPr>
                <a:defRPr/>
              </a:pPr>
              <a:t>07.07.2021</a:t>
            </a:fld>
            <a:endParaRPr lang="lv-LV"/>
          </a:p>
        </p:txBody>
      </p:sp>
      <p:sp>
        <p:nvSpPr>
          <p:cNvPr id="3" name="Footer Placeholder 4"/>
          <p:cNvSpPr>
            <a:spLocks noGrp="1"/>
          </p:cNvSpPr>
          <p:nvPr>
            <p:ph type="ftr" sz="quarter" idx="11"/>
          </p:nvPr>
        </p:nvSpPr>
        <p:spPr/>
        <p:txBody>
          <a:bodyPr/>
          <a:lstStyle>
            <a:lvl1pPr>
              <a:defRPr/>
            </a:lvl1pPr>
          </a:lstStyle>
          <a:p>
            <a:pPr>
              <a:defRPr/>
            </a:pPr>
            <a:endParaRPr lang="lv-LV"/>
          </a:p>
        </p:txBody>
      </p:sp>
      <p:sp>
        <p:nvSpPr>
          <p:cNvPr id="4" name="Slide Number Placeholder 5"/>
          <p:cNvSpPr>
            <a:spLocks noGrp="1"/>
          </p:cNvSpPr>
          <p:nvPr>
            <p:ph type="sldNum" sz="quarter" idx="12"/>
          </p:nvPr>
        </p:nvSpPr>
        <p:spPr/>
        <p:txBody>
          <a:bodyPr/>
          <a:lstStyle>
            <a:lvl1pPr>
              <a:defRPr/>
            </a:lvl1pPr>
          </a:lstStyle>
          <a:p>
            <a:pPr>
              <a:defRPr/>
            </a:pPr>
            <a:fld id="{25BFFB25-4F1E-4BAE-92DA-737C8FDFA45C}" type="slidenum">
              <a:rPr lang="lv-LV"/>
              <a:pPr>
                <a:defRPr/>
              </a:pPr>
              <a:t>‹#›</a:t>
            </a:fld>
            <a:endParaRPr lang="lv-LV"/>
          </a:p>
        </p:txBody>
      </p:sp>
    </p:spTree>
    <p:extLst>
      <p:ext uri="{BB962C8B-B14F-4D97-AF65-F5344CB8AC3E}">
        <p14:creationId xmlns:p14="http://schemas.microsoft.com/office/powerpoint/2010/main" val="3994774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5537" y="273050"/>
            <a:ext cx="3194766" cy="1162050"/>
          </a:xfrm>
        </p:spPr>
        <p:txBody>
          <a:bodyPr anchor="b"/>
          <a:lstStyle>
            <a:lvl1pPr algn="l">
              <a:defRPr sz="2000" b="1"/>
            </a:lvl1pPr>
          </a:lstStyle>
          <a:p>
            <a:r>
              <a:rPr lang="en-US"/>
              <a:t>Click to edit Master title style</a:t>
            </a:r>
            <a:endParaRPr lang="lv-LV"/>
          </a:p>
        </p:txBody>
      </p:sp>
      <p:sp>
        <p:nvSpPr>
          <p:cNvPr id="3" name="Content Placeholder 2"/>
          <p:cNvSpPr>
            <a:spLocks noGrp="1"/>
          </p:cNvSpPr>
          <p:nvPr>
            <p:ph idx="1"/>
          </p:nvPr>
        </p:nvSpPr>
        <p:spPr>
          <a:xfrm>
            <a:off x="3796629" y="273051"/>
            <a:ext cx="542857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485537" y="1435101"/>
            <a:ext cx="319476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5B49EED-9A75-4550-A22A-02F2A6BEAA04}" type="datetimeFigureOut">
              <a:rPr lang="lv-LV" smtClean="0"/>
              <a:pPr>
                <a:defRPr/>
              </a:pPr>
              <a:t>07.07.2021</a:t>
            </a:fld>
            <a:endParaRPr lang="lv-LV"/>
          </a:p>
        </p:txBody>
      </p:sp>
      <p:sp>
        <p:nvSpPr>
          <p:cNvPr id="6" name="Footer Placeholder 4"/>
          <p:cNvSpPr>
            <a:spLocks noGrp="1"/>
          </p:cNvSpPr>
          <p:nvPr>
            <p:ph type="ftr" sz="quarter" idx="11"/>
          </p:nvPr>
        </p:nvSpPr>
        <p:spPr/>
        <p:txBody>
          <a:bodyPr/>
          <a:lstStyle>
            <a:lvl1pPr>
              <a:defRPr/>
            </a:lvl1pPr>
          </a:lstStyle>
          <a:p>
            <a:pPr>
              <a:defRPr/>
            </a:pPr>
            <a:endParaRPr lang="lv-LV"/>
          </a:p>
        </p:txBody>
      </p:sp>
      <p:sp>
        <p:nvSpPr>
          <p:cNvPr id="7" name="Slide Number Placeholder 5"/>
          <p:cNvSpPr>
            <a:spLocks noGrp="1"/>
          </p:cNvSpPr>
          <p:nvPr>
            <p:ph type="sldNum" sz="quarter" idx="12"/>
          </p:nvPr>
        </p:nvSpPr>
        <p:spPr/>
        <p:txBody>
          <a:bodyPr/>
          <a:lstStyle>
            <a:lvl1pPr>
              <a:defRPr/>
            </a:lvl1pPr>
          </a:lstStyle>
          <a:p>
            <a:pPr>
              <a:defRPr/>
            </a:pPr>
            <a:fld id="{36F3CA7B-C08D-4FE5-8445-AB9B9F4A9820}" type="slidenum">
              <a:rPr lang="lv-LV"/>
              <a:pPr>
                <a:defRPr/>
              </a:pPr>
              <a:t>‹#›</a:t>
            </a:fld>
            <a:endParaRPr lang="lv-LV"/>
          </a:p>
        </p:txBody>
      </p:sp>
    </p:spTree>
    <p:extLst>
      <p:ext uri="{BB962C8B-B14F-4D97-AF65-F5344CB8AC3E}">
        <p14:creationId xmlns:p14="http://schemas.microsoft.com/office/powerpoint/2010/main" val="148643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03373" y="4800600"/>
            <a:ext cx="5826443" cy="566738"/>
          </a:xfrm>
        </p:spPr>
        <p:txBody>
          <a:bodyPr anchor="b"/>
          <a:lstStyle>
            <a:lvl1pPr algn="l">
              <a:defRPr sz="2000" b="1"/>
            </a:lvl1pPr>
          </a:lstStyle>
          <a:p>
            <a:r>
              <a:rPr lang="en-US"/>
              <a:t>Click to edit Master title style</a:t>
            </a:r>
            <a:endParaRPr lang="lv-LV"/>
          </a:p>
        </p:txBody>
      </p:sp>
      <p:sp>
        <p:nvSpPr>
          <p:cNvPr id="3" name="Picture Placeholder 2"/>
          <p:cNvSpPr>
            <a:spLocks noGrp="1"/>
          </p:cNvSpPr>
          <p:nvPr>
            <p:ph type="pic" idx="1"/>
          </p:nvPr>
        </p:nvSpPr>
        <p:spPr>
          <a:xfrm>
            <a:off x="1903373" y="612775"/>
            <a:ext cx="58264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lv-LV" noProof="0"/>
          </a:p>
        </p:txBody>
      </p:sp>
      <p:sp>
        <p:nvSpPr>
          <p:cNvPr id="4" name="Text Placeholder 3"/>
          <p:cNvSpPr>
            <a:spLocks noGrp="1"/>
          </p:cNvSpPr>
          <p:nvPr>
            <p:ph type="body" sz="half" idx="2"/>
          </p:nvPr>
        </p:nvSpPr>
        <p:spPr>
          <a:xfrm>
            <a:off x="1903373" y="5367338"/>
            <a:ext cx="58264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8816721-22CA-4B48-AF68-EF0DEFF269A4}" type="datetimeFigureOut">
              <a:rPr lang="lv-LV" smtClean="0"/>
              <a:pPr>
                <a:defRPr/>
              </a:pPr>
              <a:t>07.07.2021</a:t>
            </a:fld>
            <a:endParaRPr lang="lv-LV"/>
          </a:p>
        </p:txBody>
      </p:sp>
      <p:sp>
        <p:nvSpPr>
          <p:cNvPr id="6" name="Footer Placeholder 4"/>
          <p:cNvSpPr>
            <a:spLocks noGrp="1"/>
          </p:cNvSpPr>
          <p:nvPr>
            <p:ph type="ftr" sz="quarter" idx="11"/>
          </p:nvPr>
        </p:nvSpPr>
        <p:spPr/>
        <p:txBody>
          <a:bodyPr/>
          <a:lstStyle>
            <a:lvl1pPr>
              <a:defRPr/>
            </a:lvl1pPr>
          </a:lstStyle>
          <a:p>
            <a:pPr>
              <a:defRPr/>
            </a:pPr>
            <a:endParaRPr lang="lv-LV"/>
          </a:p>
        </p:txBody>
      </p:sp>
      <p:sp>
        <p:nvSpPr>
          <p:cNvPr id="7" name="Slide Number Placeholder 5"/>
          <p:cNvSpPr>
            <a:spLocks noGrp="1"/>
          </p:cNvSpPr>
          <p:nvPr>
            <p:ph type="sldNum" sz="quarter" idx="12"/>
          </p:nvPr>
        </p:nvSpPr>
        <p:spPr/>
        <p:txBody>
          <a:bodyPr/>
          <a:lstStyle>
            <a:lvl1pPr>
              <a:defRPr/>
            </a:lvl1pPr>
          </a:lstStyle>
          <a:p>
            <a:pPr>
              <a:defRPr/>
            </a:pPr>
            <a:fld id="{52D789EF-D398-4471-B6A8-1925CF056001}" type="slidenum">
              <a:rPr lang="lv-LV"/>
              <a:pPr>
                <a:defRPr/>
              </a:pPr>
              <a:t>‹#›</a:t>
            </a:fld>
            <a:endParaRPr lang="lv-LV"/>
          </a:p>
        </p:txBody>
      </p:sp>
    </p:spTree>
    <p:extLst>
      <p:ext uri="{BB962C8B-B14F-4D97-AF65-F5344CB8AC3E}">
        <p14:creationId xmlns:p14="http://schemas.microsoft.com/office/powerpoint/2010/main" val="3042199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85775" y="274638"/>
            <a:ext cx="87391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lv-LV"/>
          </a:p>
        </p:txBody>
      </p:sp>
      <p:sp>
        <p:nvSpPr>
          <p:cNvPr id="1027" name="Text Placeholder 2"/>
          <p:cNvSpPr>
            <a:spLocks noGrp="1"/>
          </p:cNvSpPr>
          <p:nvPr>
            <p:ph type="body" idx="1"/>
          </p:nvPr>
        </p:nvSpPr>
        <p:spPr bwMode="auto">
          <a:xfrm>
            <a:off x="485775" y="1600200"/>
            <a:ext cx="873918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2"/>
          </p:nvPr>
        </p:nvSpPr>
        <p:spPr>
          <a:xfrm>
            <a:off x="485775" y="6356350"/>
            <a:ext cx="2265363"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EB521FB-0400-467A-9C4D-DEA1DA1A972A}" type="datetimeFigureOut">
              <a:rPr lang="lv-LV" smtClean="0"/>
              <a:pPr>
                <a:defRPr/>
              </a:pPr>
              <a:t>07.07.2021</a:t>
            </a:fld>
            <a:endParaRPr lang="lv-LV"/>
          </a:p>
        </p:txBody>
      </p:sp>
      <p:sp>
        <p:nvSpPr>
          <p:cNvPr id="5" name="Footer Placeholder 4"/>
          <p:cNvSpPr>
            <a:spLocks noGrp="1"/>
          </p:cNvSpPr>
          <p:nvPr>
            <p:ph type="ftr" sz="quarter" idx="3"/>
          </p:nvPr>
        </p:nvSpPr>
        <p:spPr>
          <a:xfrm>
            <a:off x="3317875" y="6356350"/>
            <a:ext cx="3074988"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lv-LV"/>
          </a:p>
        </p:txBody>
      </p:sp>
      <p:sp>
        <p:nvSpPr>
          <p:cNvPr id="6" name="Slide Number Placeholder 5"/>
          <p:cNvSpPr>
            <a:spLocks noGrp="1"/>
          </p:cNvSpPr>
          <p:nvPr>
            <p:ph type="sldNum" sz="quarter" idx="4"/>
          </p:nvPr>
        </p:nvSpPr>
        <p:spPr>
          <a:xfrm>
            <a:off x="6959600" y="6356350"/>
            <a:ext cx="2265363"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37A7456-83CE-41EA-A071-566DB0B45A7A}"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42.jpeg"/><Relationship Id="rId4" Type="http://schemas.openxmlformats.org/officeDocument/2006/relationships/image" Target="../media/image41.jpeg"/></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7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7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7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8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8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8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8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8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8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9.png"/></Relationships>
</file>

<file path=ppt/slides/_rels/slide8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8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2.svg"/><Relationship Id="rId4" Type="http://schemas.openxmlformats.org/officeDocument/2006/relationships/image" Target="../media/image61.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2756" y="2996952"/>
            <a:ext cx="8785225" cy="3970318"/>
          </a:xfrm>
          <a:prstGeom prst="rect">
            <a:avLst/>
          </a:prstGeom>
          <a:noFill/>
        </p:spPr>
        <p:txBody>
          <a:bodyPr>
            <a:spAutoFit/>
          </a:bodyPr>
          <a:lstStyle/>
          <a:p>
            <a:pPr algn="ctr" fontAlgn="auto">
              <a:spcBef>
                <a:spcPts val="0"/>
              </a:spcBef>
              <a:spcAft>
                <a:spcPts val="0"/>
              </a:spcAft>
              <a:defRPr/>
            </a:pPr>
            <a:r>
              <a:rPr lang="lv-LV" sz="3600" b="1" dirty="0"/>
              <a:t>Vidējas jaudas sadedzināšanas iekārtu emisiju novērtēšana un kontrole</a:t>
            </a:r>
          </a:p>
          <a:p>
            <a:pPr algn="ctr" fontAlgn="auto">
              <a:spcBef>
                <a:spcPts val="0"/>
              </a:spcBef>
              <a:spcAft>
                <a:spcPts val="0"/>
              </a:spcAft>
              <a:defRPr/>
            </a:pPr>
            <a:endParaRPr lang="lv-LV" sz="3600" b="1" dirty="0"/>
          </a:p>
          <a:p>
            <a:pPr algn="ctr" fontAlgn="auto">
              <a:spcBef>
                <a:spcPts val="0"/>
              </a:spcBef>
              <a:spcAft>
                <a:spcPts val="0"/>
              </a:spcAft>
              <a:defRPr/>
            </a:pPr>
            <a:r>
              <a:rPr lang="lv-LV" sz="3600" dirty="0"/>
              <a:t>Jūlija </a:t>
            </a:r>
            <a:r>
              <a:rPr lang="lv-LV" sz="3600" dirty="0" err="1"/>
              <a:t>Doktorova</a:t>
            </a:r>
            <a:endParaRPr lang="lv-LV" sz="3600" dirty="0"/>
          </a:p>
          <a:p>
            <a:pPr algn="ctr" fontAlgn="auto">
              <a:spcBef>
                <a:spcPts val="0"/>
              </a:spcBef>
              <a:spcAft>
                <a:spcPts val="0"/>
              </a:spcAft>
              <a:defRPr/>
            </a:pPr>
            <a:r>
              <a:rPr lang="lv-LV" sz="3600" dirty="0"/>
              <a:t>Latvijas Vides pārvaldības asociācija,</a:t>
            </a:r>
          </a:p>
          <a:p>
            <a:pPr algn="ctr" fontAlgn="auto">
              <a:spcBef>
                <a:spcPts val="0"/>
              </a:spcBef>
              <a:spcAft>
                <a:spcPts val="0"/>
              </a:spcAft>
              <a:defRPr/>
            </a:pPr>
            <a:r>
              <a:rPr lang="lv-LV" sz="3600" dirty="0"/>
              <a:t>jūnijs 2021</a:t>
            </a:r>
          </a:p>
          <a:p>
            <a:pPr algn="ctr" fontAlgn="auto">
              <a:spcBef>
                <a:spcPts val="0"/>
              </a:spcBef>
              <a:spcAft>
                <a:spcPts val="0"/>
              </a:spcAft>
              <a:defRPr/>
            </a:pPr>
            <a:endParaRPr lang="lv-LV" sz="36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849" y="288958"/>
            <a:ext cx="3544824" cy="1399032"/>
          </a:xfrm>
          <a:prstGeom prst="rect">
            <a:avLst/>
          </a:prstGeom>
        </p:spPr>
      </p:pic>
      <p:pic>
        <p:nvPicPr>
          <p:cNvPr id="8" name="Picture 7" descr="lvpa_logo"/>
          <p:cNvPicPr/>
          <p:nvPr/>
        </p:nvPicPr>
        <p:blipFill>
          <a:blip r:embed="rId3" cstate="print"/>
          <a:srcRect b="6018"/>
          <a:stretch>
            <a:fillRect/>
          </a:stretch>
        </p:blipFill>
        <p:spPr bwMode="auto">
          <a:xfrm>
            <a:off x="6899517" y="0"/>
            <a:ext cx="2811221" cy="197694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534889" y="292101"/>
            <a:ext cx="8186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800" b="1" dirty="0">
                <a:solidFill>
                  <a:schemeClr val="tx1">
                    <a:lumMod val="65000"/>
                    <a:lumOff val="35000"/>
                  </a:schemeClr>
                </a:solidFill>
                <a:latin typeface="+mn-lt"/>
                <a:cs typeface="+mn-cs"/>
              </a:rPr>
              <a:t>Definīcijas: esošas un jaunas sadedzināšanas iekārtas</a:t>
            </a:r>
          </a:p>
        </p:txBody>
      </p:sp>
      <p:sp>
        <p:nvSpPr>
          <p:cNvPr id="5124" name="Content Placeholder 2"/>
          <p:cNvSpPr txBox="1">
            <a:spLocks/>
          </p:cNvSpPr>
          <p:nvPr/>
        </p:nvSpPr>
        <p:spPr bwMode="auto">
          <a:xfrm>
            <a:off x="390873" y="1052736"/>
            <a:ext cx="9145016"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90000"/>
              </a:lnSpc>
            </a:pPr>
            <a:r>
              <a:rPr lang="lv-LV" sz="2400" u="sng" dirty="0">
                <a:solidFill>
                  <a:schemeClr val="tx1">
                    <a:lumMod val="65000"/>
                    <a:lumOff val="35000"/>
                  </a:schemeClr>
                </a:solidFill>
                <a:latin typeface="+mn-lt"/>
                <a:cs typeface="+mn-cs"/>
              </a:rPr>
              <a:t>Mazas jaudas SI</a:t>
            </a:r>
          </a:p>
          <a:p>
            <a:pPr>
              <a:lnSpc>
                <a:spcPct val="90000"/>
              </a:lnSpc>
            </a:pPr>
            <a:endParaRPr lang="lv-LV" sz="2400" u="sng" dirty="0">
              <a:solidFill>
                <a:schemeClr val="tx1">
                  <a:lumMod val="65000"/>
                  <a:lumOff val="35000"/>
                </a:schemeClr>
              </a:solidFill>
              <a:latin typeface="+mn-lt"/>
              <a:cs typeface="+mn-cs"/>
            </a:endParaRPr>
          </a:p>
        </p:txBody>
      </p:sp>
      <p:pic>
        <p:nvPicPr>
          <p:cNvPr id="7" name="Picture 6">
            <a:extLst>
              <a:ext uri="{FF2B5EF4-FFF2-40B4-BE49-F238E27FC236}">
                <a16:creationId xmlns:a16="http://schemas.microsoft.com/office/drawing/2014/main" id="{0C161EDC-89A5-4865-9D4C-A4EC892F9822}"/>
              </a:ext>
            </a:extLst>
          </p:cNvPr>
          <p:cNvPicPr>
            <a:picLocks noChangeAspect="1"/>
          </p:cNvPicPr>
          <p:nvPr/>
        </p:nvPicPr>
        <p:blipFill>
          <a:blip r:embed="rId4"/>
          <a:stretch>
            <a:fillRect/>
          </a:stretch>
        </p:blipFill>
        <p:spPr>
          <a:xfrm>
            <a:off x="511614" y="1628800"/>
            <a:ext cx="8139784" cy="4329673"/>
          </a:xfrm>
          <a:prstGeom prst="rect">
            <a:avLst/>
          </a:prstGeom>
        </p:spPr>
      </p:pic>
      <p:cxnSp>
        <p:nvCxnSpPr>
          <p:cNvPr id="11" name="Straight Connector 10">
            <a:extLst>
              <a:ext uri="{FF2B5EF4-FFF2-40B4-BE49-F238E27FC236}">
                <a16:creationId xmlns:a16="http://schemas.microsoft.com/office/drawing/2014/main" id="{C0E338A5-5D31-4248-9BAA-818123125BD0}"/>
              </a:ext>
            </a:extLst>
          </p:cNvPr>
          <p:cNvCxnSpPr/>
          <p:nvPr/>
        </p:nvCxnSpPr>
        <p:spPr>
          <a:xfrm>
            <a:off x="2767137" y="4797152"/>
            <a:ext cx="172819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D4A991B-C56A-42C8-BAAF-880EA5741943}"/>
              </a:ext>
            </a:extLst>
          </p:cNvPr>
          <p:cNvCxnSpPr/>
          <p:nvPr/>
        </p:nvCxnSpPr>
        <p:spPr>
          <a:xfrm>
            <a:off x="6727577" y="4797152"/>
            <a:ext cx="172819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45D2F20-914D-4110-915E-541A2854BD30}"/>
              </a:ext>
            </a:extLst>
          </p:cNvPr>
          <p:cNvCxnSpPr>
            <a:cxnSpLocks/>
          </p:cNvCxnSpPr>
          <p:nvPr/>
        </p:nvCxnSpPr>
        <p:spPr>
          <a:xfrm>
            <a:off x="678905" y="5085184"/>
            <a:ext cx="93610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EA880BC-709B-4F75-B044-16AEF742E811}"/>
              </a:ext>
            </a:extLst>
          </p:cNvPr>
          <p:cNvCxnSpPr>
            <a:cxnSpLocks/>
          </p:cNvCxnSpPr>
          <p:nvPr/>
        </p:nvCxnSpPr>
        <p:spPr>
          <a:xfrm>
            <a:off x="4711353" y="5085184"/>
            <a:ext cx="93610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9522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534889" y="292101"/>
            <a:ext cx="8186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800" b="1" dirty="0">
                <a:solidFill>
                  <a:schemeClr val="tx1">
                    <a:lumMod val="65000"/>
                    <a:lumOff val="35000"/>
                  </a:schemeClr>
                </a:solidFill>
                <a:latin typeface="+mn-lt"/>
                <a:cs typeface="+mn-cs"/>
              </a:rPr>
              <a:t>Definīcijas: A, B, C kategorijas darbības</a:t>
            </a:r>
          </a:p>
        </p:txBody>
      </p:sp>
      <p:sp>
        <p:nvSpPr>
          <p:cNvPr id="5124" name="Content Placeholder 2"/>
          <p:cNvSpPr txBox="1">
            <a:spLocks/>
          </p:cNvSpPr>
          <p:nvPr/>
        </p:nvSpPr>
        <p:spPr bwMode="auto">
          <a:xfrm>
            <a:off x="390873" y="1052736"/>
            <a:ext cx="9145016"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90000"/>
              </a:lnSpc>
            </a:pPr>
            <a:endParaRPr lang="lv-LV" sz="2400" u="sng" dirty="0">
              <a:solidFill>
                <a:schemeClr val="tx1">
                  <a:lumMod val="65000"/>
                  <a:lumOff val="35000"/>
                </a:schemeClr>
              </a:solidFill>
              <a:latin typeface="+mn-lt"/>
              <a:cs typeface="+mn-cs"/>
            </a:endParaRPr>
          </a:p>
        </p:txBody>
      </p:sp>
      <p:pic>
        <p:nvPicPr>
          <p:cNvPr id="3" name="Picture 2">
            <a:extLst>
              <a:ext uri="{FF2B5EF4-FFF2-40B4-BE49-F238E27FC236}">
                <a16:creationId xmlns:a16="http://schemas.microsoft.com/office/drawing/2014/main" id="{C8B30A61-2B56-46A7-B91F-2105805CD3FD}"/>
              </a:ext>
            </a:extLst>
          </p:cNvPr>
          <p:cNvPicPr>
            <a:picLocks noChangeAspect="1"/>
          </p:cNvPicPr>
          <p:nvPr/>
        </p:nvPicPr>
        <p:blipFill>
          <a:blip r:embed="rId4"/>
          <a:stretch>
            <a:fillRect/>
          </a:stretch>
        </p:blipFill>
        <p:spPr>
          <a:xfrm>
            <a:off x="-7366" y="1628800"/>
            <a:ext cx="9919980" cy="3672408"/>
          </a:xfrm>
          <a:prstGeom prst="rect">
            <a:avLst/>
          </a:prstGeom>
        </p:spPr>
      </p:pic>
    </p:spTree>
    <p:extLst>
      <p:ext uri="{BB962C8B-B14F-4D97-AF65-F5344CB8AC3E}">
        <p14:creationId xmlns:p14="http://schemas.microsoft.com/office/powerpoint/2010/main" val="551876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534889" y="292101"/>
            <a:ext cx="8186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800" b="1" dirty="0">
                <a:solidFill>
                  <a:schemeClr val="tx1">
                    <a:lumMod val="65000"/>
                    <a:lumOff val="35000"/>
                  </a:schemeClr>
                </a:solidFill>
                <a:latin typeface="+mn-lt"/>
                <a:cs typeface="+mn-cs"/>
              </a:rPr>
              <a:t>Iekārtu apvienošana: vidējas jaudas SI</a:t>
            </a:r>
          </a:p>
        </p:txBody>
      </p:sp>
      <p:sp>
        <p:nvSpPr>
          <p:cNvPr id="5124" name="Content Placeholder 2"/>
          <p:cNvSpPr txBox="1">
            <a:spLocks/>
          </p:cNvSpPr>
          <p:nvPr/>
        </p:nvSpPr>
        <p:spPr bwMode="auto">
          <a:xfrm>
            <a:off x="390873" y="1052736"/>
            <a:ext cx="9145016"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342900" indent="-342900">
              <a:lnSpc>
                <a:spcPct val="90000"/>
              </a:lnSpc>
              <a:buFont typeface="Arial" panose="020B0604020202020204" pitchFamily="34" charset="0"/>
              <a:buChar char="•"/>
            </a:pPr>
            <a:r>
              <a:rPr lang="lv-LV" sz="2400" dirty="0">
                <a:solidFill>
                  <a:schemeClr val="tx1">
                    <a:lumMod val="65000"/>
                    <a:lumOff val="35000"/>
                  </a:schemeClr>
                </a:solidFill>
                <a:latin typeface="+mn-lt"/>
                <a:cs typeface="+mn-cs"/>
              </a:rPr>
              <a:t>Atsevišķas prasības sadedzināšanas iekārtām tiek noteiktas atbilstoši nominālajai ievadītajai siltuma jaudai</a:t>
            </a:r>
          </a:p>
          <a:p>
            <a:pPr marL="342900" indent="-342900">
              <a:lnSpc>
                <a:spcPct val="90000"/>
              </a:lnSpc>
              <a:buFont typeface="Arial" panose="020B0604020202020204" pitchFamily="34" charset="0"/>
              <a:buChar char="•"/>
            </a:pPr>
            <a:r>
              <a:rPr lang="lv-LV" sz="2400" u="sng" dirty="0">
                <a:solidFill>
                  <a:schemeClr val="tx1">
                    <a:lumMod val="65000"/>
                    <a:lumOff val="35000"/>
                  </a:schemeClr>
                </a:solidFill>
                <a:latin typeface="+mn-lt"/>
                <a:cs typeface="+mn-cs"/>
              </a:rPr>
              <a:t>Normatīvajā aktā noteikti īpaši gadījumi, kad divu vai vairāku atsevišķu vidējas jaudas tehnisko ierīču apvienojumu uzskata par vienu vidējas jaudas sadedzināšanas iekārtu</a:t>
            </a:r>
          </a:p>
        </p:txBody>
      </p:sp>
      <p:pic>
        <p:nvPicPr>
          <p:cNvPr id="3" name="Picture 2">
            <a:extLst>
              <a:ext uri="{FF2B5EF4-FFF2-40B4-BE49-F238E27FC236}">
                <a16:creationId xmlns:a16="http://schemas.microsoft.com/office/drawing/2014/main" id="{8BC1CE1E-E57C-414A-9205-F30335943BF3}"/>
              </a:ext>
            </a:extLst>
          </p:cNvPr>
          <p:cNvPicPr>
            <a:picLocks noChangeAspect="1"/>
          </p:cNvPicPr>
          <p:nvPr/>
        </p:nvPicPr>
        <p:blipFill>
          <a:blip r:embed="rId4"/>
          <a:stretch>
            <a:fillRect/>
          </a:stretch>
        </p:blipFill>
        <p:spPr>
          <a:xfrm>
            <a:off x="822921" y="2780928"/>
            <a:ext cx="7785386" cy="3662115"/>
          </a:xfrm>
          <a:prstGeom prst="rect">
            <a:avLst/>
          </a:prstGeom>
        </p:spPr>
      </p:pic>
    </p:spTree>
    <p:extLst>
      <p:ext uri="{BB962C8B-B14F-4D97-AF65-F5344CB8AC3E}">
        <p14:creationId xmlns:p14="http://schemas.microsoft.com/office/powerpoint/2010/main" val="777751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534889" y="292101"/>
            <a:ext cx="8186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800" b="1" dirty="0">
                <a:solidFill>
                  <a:schemeClr val="tx1">
                    <a:lumMod val="65000"/>
                    <a:lumOff val="35000"/>
                  </a:schemeClr>
                </a:solidFill>
                <a:latin typeface="+mn-lt"/>
                <a:cs typeface="+mn-cs"/>
              </a:rPr>
              <a:t>Iekārtu apvienošana: vidējas jaudas SI (2)</a:t>
            </a:r>
          </a:p>
        </p:txBody>
      </p:sp>
      <p:sp>
        <p:nvSpPr>
          <p:cNvPr id="5124" name="Content Placeholder 2"/>
          <p:cNvSpPr txBox="1">
            <a:spLocks/>
          </p:cNvSpPr>
          <p:nvPr/>
        </p:nvSpPr>
        <p:spPr bwMode="auto">
          <a:xfrm>
            <a:off x="390873" y="1052736"/>
            <a:ext cx="9145016"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342900" indent="-342900">
              <a:lnSpc>
                <a:spcPct val="90000"/>
              </a:lnSpc>
              <a:buFont typeface="Arial" panose="020B0604020202020204" pitchFamily="34" charset="0"/>
              <a:buChar char="•"/>
            </a:pPr>
            <a:r>
              <a:rPr lang="lv-LV" sz="2300" dirty="0">
                <a:solidFill>
                  <a:schemeClr val="tx1">
                    <a:lumMod val="65000"/>
                    <a:lumOff val="35000"/>
                  </a:schemeClr>
                </a:solidFill>
                <a:effectLst/>
                <a:latin typeface="Calibri" panose="020F0502020204030204" pitchFamily="34" charset="0"/>
                <a:ea typeface="Calibri" panose="020F0502020204030204" pitchFamily="34" charset="0"/>
                <a:cs typeface="DokChampa" panose="020B0604020202020204" pitchFamily="34" charset="-34"/>
              </a:rPr>
              <a:t>Divu vai vairāku atsevišķu vidējas jaudas tehnisko ierīču apvienojumu </a:t>
            </a:r>
            <a:r>
              <a:rPr lang="lv-LV" sz="2300" u="sng" dirty="0">
                <a:solidFill>
                  <a:schemeClr val="tx1">
                    <a:lumMod val="65000"/>
                    <a:lumOff val="35000"/>
                  </a:schemeClr>
                </a:solidFill>
                <a:effectLst/>
                <a:latin typeface="Calibri" panose="020F0502020204030204" pitchFamily="34" charset="0"/>
                <a:ea typeface="Calibri" panose="020F0502020204030204" pitchFamily="34" charset="0"/>
                <a:cs typeface="DokChampa" panose="020B0604020202020204" pitchFamily="34" charset="-34"/>
              </a:rPr>
              <a:t>var uzskatīt arī par vienu </a:t>
            </a:r>
            <a:r>
              <a:rPr lang="lv-LV" sz="2300" b="1" u="sng" dirty="0">
                <a:solidFill>
                  <a:schemeClr val="tx1">
                    <a:lumMod val="65000"/>
                    <a:lumOff val="35000"/>
                  </a:schemeClr>
                </a:solidFill>
                <a:effectLst/>
                <a:latin typeface="Calibri" panose="020F0502020204030204" pitchFamily="34" charset="0"/>
                <a:ea typeface="Calibri" panose="020F0502020204030204" pitchFamily="34" charset="0"/>
                <a:cs typeface="DokChampa" panose="020B0604020202020204" pitchFamily="34" charset="-34"/>
              </a:rPr>
              <a:t>lielas</a:t>
            </a:r>
            <a:r>
              <a:rPr lang="lv-LV" sz="2300" u="sng" dirty="0">
                <a:solidFill>
                  <a:schemeClr val="tx1">
                    <a:lumMod val="65000"/>
                    <a:lumOff val="35000"/>
                  </a:schemeClr>
                </a:solidFill>
                <a:effectLst/>
                <a:latin typeface="Calibri" panose="020F0502020204030204" pitchFamily="34" charset="0"/>
                <a:ea typeface="Calibri" panose="020F0502020204030204" pitchFamily="34" charset="0"/>
                <a:cs typeface="DokChampa" panose="020B0604020202020204" pitchFamily="34" charset="-34"/>
              </a:rPr>
              <a:t> jaudas sadedzināšanas iekārtu, ja kopējā nominālā ievadītā siltuma jauda ir vienāda vai lielāka par 50 MW</a:t>
            </a:r>
            <a:r>
              <a:rPr lang="lv-LV" sz="2300" dirty="0">
                <a:solidFill>
                  <a:schemeClr val="tx1">
                    <a:lumMod val="65000"/>
                    <a:lumOff val="35000"/>
                  </a:schemeClr>
                </a:solidFill>
                <a:effectLst/>
                <a:latin typeface="Calibri" panose="020F0502020204030204" pitchFamily="34" charset="0"/>
                <a:ea typeface="Calibri" panose="020F0502020204030204" pitchFamily="34" charset="0"/>
                <a:cs typeface="DokChampa" panose="020B0604020202020204" pitchFamily="34" charset="-34"/>
              </a:rPr>
              <a:t>. Lai iekārtu klasificētu kā lielas jaudas sadedzināšanas iekārtu, tiek ņemtas vērā tikai tās vidējas jaudas tehniskās ierīces, kuru jauda ir </a:t>
            </a:r>
            <a:r>
              <a:rPr lang="lv-LV" sz="2300" b="1" dirty="0">
                <a:solidFill>
                  <a:schemeClr val="tx1">
                    <a:lumMod val="65000"/>
                    <a:lumOff val="35000"/>
                  </a:schemeClr>
                </a:solidFill>
                <a:effectLst/>
                <a:latin typeface="Calibri" panose="020F0502020204030204" pitchFamily="34" charset="0"/>
                <a:ea typeface="Calibri" panose="020F0502020204030204" pitchFamily="34" charset="0"/>
                <a:cs typeface="DokChampa" panose="020B0604020202020204" pitchFamily="34" charset="-34"/>
              </a:rPr>
              <a:t>vienāda vai lielāka par 15 MW</a:t>
            </a:r>
            <a:r>
              <a:rPr lang="lv-LV" sz="2300" dirty="0">
                <a:solidFill>
                  <a:schemeClr val="tx1">
                    <a:lumMod val="65000"/>
                    <a:lumOff val="35000"/>
                  </a:schemeClr>
                </a:solidFill>
                <a:effectLst/>
                <a:latin typeface="Calibri" panose="020F0502020204030204" pitchFamily="34" charset="0"/>
                <a:ea typeface="Calibri" panose="020F0502020204030204" pitchFamily="34" charset="0"/>
                <a:cs typeface="DokChampa" panose="020B0604020202020204" pitchFamily="34" charset="-34"/>
              </a:rPr>
              <a:t>:</a:t>
            </a:r>
            <a:endParaRPr lang="lv-LV" sz="2300" u="sng" dirty="0">
              <a:solidFill>
                <a:schemeClr val="tx1">
                  <a:lumMod val="65000"/>
                  <a:lumOff val="35000"/>
                </a:schemeClr>
              </a:solidFill>
              <a:latin typeface="+mn-lt"/>
              <a:cs typeface="+mn-cs"/>
            </a:endParaRPr>
          </a:p>
        </p:txBody>
      </p:sp>
      <p:pic>
        <p:nvPicPr>
          <p:cNvPr id="4" name="Picture 3">
            <a:extLst>
              <a:ext uri="{FF2B5EF4-FFF2-40B4-BE49-F238E27FC236}">
                <a16:creationId xmlns:a16="http://schemas.microsoft.com/office/drawing/2014/main" id="{38BC1403-373A-41CA-8167-66D671B8CEDF}"/>
              </a:ext>
            </a:extLst>
          </p:cNvPr>
          <p:cNvPicPr>
            <a:picLocks noChangeAspect="1"/>
          </p:cNvPicPr>
          <p:nvPr/>
        </p:nvPicPr>
        <p:blipFill>
          <a:blip r:embed="rId4"/>
          <a:stretch>
            <a:fillRect/>
          </a:stretch>
        </p:blipFill>
        <p:spPr>
          <a:xfrm>
            <a:off x="678905" y="2956103"/>
            <a:ext cx="7882328" cy="3609796"/>
          </a:xfrm>
          <a:prstGeom prst="rect">
            <a:avLst/>
          </a:prstGeom>
        </p:spPr>
      </p:pic>
    </p:spTree>
    <p:extLst>
      <p:ext uri="{BB962C8B-B14F-4D97-AF65-F5344CB8AC3E}">
        <p14:creationId xmlns:p14="http://schemas.microsoft.com/office/powerpoint/2010/main" val="4177555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qual 2"/>
          <p:cNvSpPr/>
          <p:nvPr/>
        </p:nvSpPr>
        <p:spPr>
          <a:xfrm>
            <a:off x="2009847" y="698018"/>
            <a:ext cx="327609" cy="222514"/>
          </a:xfrm>
          <a:prstGeom prst="mathEqual">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lv-LV">
              <a:solidFill>
                <a:schemeClr val="tx1"/>
              </a:solidFill>
            </a:endParaRPr>
          </a:p>
        </p:txBody>
      </p:sp>
      <p:sp>
        <p:nvSpPr>
          <p:cNvPr id="39" name="Rectangle 38"/>
          <p:cNvSpPr/>
          <p:nvPr/>
        </p:nvSpPr>
        <p:spPr>
          <a:xfrm>
            <a:off x="4133885" y="817088"/>
            <a:ext cx="4537908" cy="338554"/>
          </a:xfrm>
          <a:prstGeom prst="rect">
            <a:avLst/>
          </a:prstGeom>
        </p:spPr>
        <p:txBody>
          <a:bodyPr wrap="square">
            <a:spAutoFit/>
          </a:bodyPr>
          <a:lstStyle/>
          <a:p>
            <a:r>
              <a:rPr lang="lv-LV" sz="1600" dirty="0">
                <a:solidFill>
                  <a:schemeClr val="tx1">
                    <a:lumMod val="75000"/>
                    <a:lumOff val="25000"/>
                  </a:schemeClr>
                </a:solidFill>
              </a:rPr>
              <a:t>Divas mazas jaudas sadedzināšanas iekārtas</a:t>
            </a:r>
          </a:p>
        </p:txBody>
      </p:sp>
      <p:sp>
        <p:nvSpPr>
          <p:cNvPr id="40" name="Rectangle 39"/>
          <p:cNvSpPr/>
          <p:nvPr/>
        </p:nvSpPr>
        <p:spPr>
          <a:xfrm>
            <a:off x="4169031" y="1962155"/>
            <a:ext cx="5647571" cy="338554"/>
          </a:xfrm>
          <a:prstGeom prst="rect">
            <a:avLst/>
          </a:prstGeom>
        </p:spPr>
        <p:txBody>
          <a:bodyPr wrap="square">
            <a:spAutoFit/>
          </a:bodyPr>
          <a:lstStyle/>
          <a:p>
            <a:pPr lvl="0"/>
            <a:r>
              <a:rPr lang="lv-LV" sz="1600" dirty="0">
                <a:solidFill>
                  <a:schemeClr val="tx1">
                    <a:lumMod val="75000"/>
                    <a:lumOff val="25000"/>
                  </a:schemeClr>
                </a:solidFill>
              </a:rPr>
              <a:t>Viena vidējas jaudas sadedzināšanas iekārta  (&lt; 5 MW)</a:t>
            </a:r>
            <a:endParaRPr lang="lv-LV" sz="1400" dirty="0">
              <a:solidFill>
                <a:schemeClr val="tx1">
                  <a:lumMod val="75000"/>
                  <a:lumOff val="25000"/>
                </a:schemeClr>
              </a:solidFill>
            </a:endParaRPr>
          </a:p>
        </p:txBody>
      </p:sp>
      <p:sp>
        <p:nvSpPr>
          <p:cNvPr id="50" name="Rectangle 49"/>
          <p:cNvSpPr/>
          <p:nvPr/>
        </p:nvSpPr>
        <p:spPr>
          <a:xfrm>
            <a:off x="4124130" y="4720187"/>
            <a:ext cx="5052844" cy="338554"/>
          </a:xfrm>
          <a:prstGeom prst="rect">
            <a:avLst/>
          </a:prstGeom>
        </p:spPr>
        <p:txBody>
          <a:bodyPr wrap="square">
            <a:spAutoFit/>
          </a:bodyPr>
          <a:lstStyle/>
          <a:p>
            <a:pPr lvl="0"/>
            <a:r>
              <a:rPr lang="lv-LV" sz="1600" dirty="0">
                <a:solidFill>
                  <a:schemeClr val="tx1">
                    <a:lumMod val="75000"/>
                    <a:lumOff val="25000"/>
                  </a:schemeClr>
                </a:solidFill>
              </a:rPr>
              <a:t>Viena vidējas jaudas sadedzināšanas iekārta (≥ 5 MW)</a:t>
            </a:r>
            <a:endParaRPr lang="lv-LV" sz="1400" dirty="0">
              <a:solidFill>
                <a:schemeClr val="tx1">
                  <a:lumMod val="75000"/>
                  <a:lumOff val="25000"/>
                </a:schemeClr>
              </a:solidFill>
            </a:endParaRPr>
          </a:p>
        </p:txBody>
      </p:sp>
      <p:sp>
        <p:nvSpPr>
          <p:cNvPr id="4" name="Not Equal 3"/>
          <p:cNvSpPr/>
          <p:nvPr/>
        </p:nvSpPr>
        <p:spPr>
          <a:xfrm>
            <a:off x="3784411" y="602871"/>
            <a:ext cx="349474" cy="212574"/>
          </a:xfrm>
          <a:prstGeom prst="mathNotEqual">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lv-LV">
              <a:solidFill>
                <a:schemeClr val="tx1"/>
              </a:solidFill>
            </a:endParaRPr>
          </a:p>
        </p:txBody>
      </p:sp>
      <p:sp>
        <p:nvSpPr>
          <p:cNvPr id="48" name="Equal 47"/>
          <p:cNvSpPr/>
          <p:nvPr/>
        </p:nvSpPr>
        <p:spPr>
          <a:xfrm>
            <a:off x="1991884" y="6114841"/>
            <a:ext cx="327609" cy="222514"/>
          </a:xfrm>
          <a:prstGeom prst="mathEqual">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lv-LV">
              <a:solidFill>
                <a:schemeClr val="tx1"/>
              </a:solidFill>
            </a:endParaRPr>
          </a:p>
        </p:txBody>
      </p:sp>
      <p:sp>
        <p:nvSpPr>
          <p:cNvPr id="52" name="Equal 51"/>
          <p:cNvSpPr/>
          <p:nvPr/>
        </p:nvSpPr>
        <p:spPr>
          <a:xfrm>
            <a:off x="2042748" y="4597500"/>
            <a:ext cx="327609" cy="222514"/>
          </a:xfrm>
          <a:prstGeom prst="mathEqual">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lv-LV">
              <a:solidFill>
                <a:schemeClr val="tx1"/>
              </a:solidFill>
            </a:endParaRPr>
          </a:p>
        </p:txBody>
      </p:sp>
      <p:sp>
        <p:nvSpPr>
          <p:cNvPr id="53" name="Equal 52"/>
          <p:cNvSpPr/>
          <p:nvPr/>
        </p:nvSpPr>
        <p:spPr>
          <a:xfrm>
            <a:off x="2009847" y="3201424"/>
            <a:ext cx="327609" cy="222514"/>
          </a:xfrm>
          <a:prstGeom prst="mathEqual">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lv-LV">
              <a:solidFill>
                <a:schemeClr val="tx1"/>
              </a:solidFill>
            </a:endParaRPr>
          </a:p>
        </p:txBody>
      </p:sp>
      <p:sp>
        <p:nvSpPr>
          <p:cNvPr id="54" name="Equal 53"/>
          <p:cNvSpPr/>
          <p:nvPr/>
        </p:nvSpPr>
        <p:spPr>
          <a:xfrm>
            <a:off x="1991884" y="2018829"/>
            <a:ext cx="327609" cy="222514"/>
          </a:xfrm>
          <a:prstGeom prst="mathEqual">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lv-LV">
              <a:solidFill>
                <a:schemeClr val="tx1"/>
              </a:solidFill>
            </a:endParaRPr>
          </a:p>
        </p:txBody>
      </p:sp>
      <p:sp>
        <p:nvSpPr>
          <p:cNvPr id="55" name="TextBox 54"/>
          <p:cNvSpPr txBox="1"/>
          <p:nvPr/>
        </p:nvSpPr>
        <p:spPr>
          <a:xfrm>
            <a:off x="2353523" y="624609"/>
            <a:ext cx="1136061" cy="369332"/>
          </a:xfrm>
          <a:prstGeom prst="rect">
            <a:avLst/>
          </a:prstGeom>
          <a:noFill/>
        </p:spPr>
        <p:txBody>
          <a:bodyPr wrap="square" rtlCol="0">
            <a:spAutoFit/>
          </a:bodyPr>
          <a:lstStyle/>
          <a:p>
            <a:r>
              <a:rPr lang="lv-LV" b="1" dirty="0">
                <a:solidFill>
                  <a:schemeClr val="bg1">
                    <a:lumMod val="50000"/>
                  </a:schemeClr>
                </a:solidFill>
              </a:rPr>
              <a:t>1,2 MW</a:t>
            </a:r>
          </a:p>
        </p:txBody>
      </p:sp>
      <p:sp>
        <p:nvSpPr>
          <p:cNvPr id="56" name="TextBox 55"/>
          <p:cNvSpPr txBox="1"/>
          <p:nvPr/>
        </p:nvSpPr>
        <p:spPr>
          <a:xfrm>
            <a:off x="2337456" y="1945420"/>
            <a:ext cx="896635" cy="369332"/>
          </a:xfrm>
          <a:prstGeom prst="rect">
            <a:avLst/>
          </a:prstGeom>
          <a:noFill/>
        </p:spPr>
        <p:txBody>
          <a:bodyPr wrap="square" rtlCol="0">
            <a:spAutoFit/>
          </a:bodyPr>
          <a:lstStyle/>
          <a:p>
            <a:r>
              <a:rPr lang="lv-LV" b="1" dirty="0">
                <a:solidFill>
                  <a:schemeClr val="accent1"/>
                </a:solidFill>
              </a:rPr>
              <a:t>4 MW</a:t>
            </a:r>
          </a:p>
        </p:txBody>
      </p:sp>
      <p:sp>
        <p:nvSpPr>
          <p:cNvPr id="57" name="TextBox 56"/>
          <p:cNvSpPr txBox="1"/>
          <p:nvPr/>
        </p:nvSpPr>
        <p:spPr>
          <a:xfrm>
            <a:off x="2355419" y="3151561"/>
            <a:ext cx="896635" cy="369332"/>
          </a:xfrm>
          <a:prstGeom prst="rect">
            <a:avLst/>
          </a:prstGeom>
          <a:noFill/>
        </p:spPr>
        <p:txBody>
          <a:bodyPr wrap="square" rtlCol="0">
            <a:spAutoFit/>
          </a:bodyPr>
          <a:lstStyle/>
          <a:p>
            <a:r>
              <a:rPr lang="lv-LV" b="1" dirty="0">
                <a:solidFill>
                  <a:schemeClr val="accent1"/>
                </a:solidFill>
              </a:rPr>
              <a:t>5 MW</a:t>
            </a:r>
          </a:p>
        </p:txBody>
      </p:sp>
      <p:sp>
        <p:nvSpPr>
          <p:cNvPr id="58" name="TextBox 57"/>
          <p:cNvSpPr txBox="1"/>
          <p:nvPr/>
        </p:nvSpPr>
        <p:spPr>
          <a:xfrm>
            <a:off x="2382716" y="4523907"/>
            <a:ext cx="896635" cy="369332"/>
          </a:xfrm>
          <a:prstGeom prst="rect">
            <a:avLst/>
          </a:prstGeom>
          <a:noFill/>
        </p:spPr>
        <p:txBody>
          <a:bodyPr wrap="square" rtlCol="0">
            <a:spAutoFit/>
          </a:bodyPr>
          <a:lstStyle/>
          <a:p>
            <a:r>
              <a:rPr lang="lv-LV" b="1" dirty="0">
                <a:solidFill>
                  <a:schemeClr val="accent1"/>
                </a:solidFill>
              </a:rPr>
              <a:t>50 MW</a:t>
            </a:r>
          </a:p>
        </p:txBody>
      </p:sp>
      <p:sp>
        <p:nvSpPr>
          <p:cNvPr id="59" name="TextBox 58"/>
          <p:cNvSpPr txBox="1"/>
          <p:nvPr/>
        </p:nvSpPr>
        <p:spPr>
          <a:xfrm>
            <a:off x="2319493" y="6041432"/>
            <a:ext cx="896635" cy="369332"/>
          </a:xfrm>
          <a:prstGeom prst="rect">
            <a:avLst/>
          </a:prstGeom>
          <a:noFill/>
        </p:spPr>
        <p:txBody>
          <a:bodyPr wrap="square" rtlCol="0">
            <a:spAutoFit/>
          </a:bodyPr>
          <a:lstStyle>
            <a:defPPr>
              <a:defRPr lang="lv-LV"/>
            </a:defPPr>
            <a:lvl1pPr>
              <a:defRPr sz="900" b="1">
                <a:solidFill>
                  <a:schemeClr val="bg1">
                    <a:lumMod val="50000"/>
                  </a:schemeClr>
                </a:solidFill>
              </a:defRPr>
            </a:lvl1pPr>
          </a:lstStyle>
          <a:p>
            <a:r>
              <a:rPr lang="lv-LV" sz="1800" dirty="0"/>
              <a:t>50 MW</a:t>
            </a:r>
          </a:p>
        </p:txBody>
      </p:sp>
      <p:sp>
        <p:nvSpPr>
          <p:cNvPr id="60" name="Equal 59"/>
          <p:cNvSpPr/>
          <p:nvPr/>
        </p:nvSpPr>
        <p:spPr>
          <a:xfrm>
            <a:off x="3806276" y="882684"/>
            <a:ext cx="327609" cy="222514"/>
          </a:xfrm>
          <a:prstGeom prst="mathEqual">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lv-LV">
              <a:solidFill>
                <a:schemeClr val="tx1"/>
              </a:solidFill>
            </a:endParaRPr>
          </a:p>
        </p:txBody>
      </p:sp>
      <p:sp>
        <p:nvSpPr>
          <p:cNvPr id="61" name="Equal 60"/>
          <p:cNvSpPr/>
          <p:nvPr/>
        </p:nvSpPr>
        <p:spPr>
          <a:xfrm>
            <a:off x="3829032" y="6129834"/>
            <a:ext cx="327609" cy="222514"/>
          </a:xfrm>
          <a:prstGeom prst="mathEqual">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lv-LV">
              <a:solidFill>
                <a:schemeClr val="tx1"/>
              </a:solidFill>
            </a:endParaRPr>
          </a:p>
        </p:txBody>
      </p:sp>
      <p:sp>
        <p:nvSpPr>
          <p:cNvPr id="66" name="Equal 65"/>
          <p:cNvSpPr/>
          <p:nvPr/>
        </p:nvSpPr>
        <p:spPr>
          <a:xfrm>
            <a:off x="3830489" y="2040400"/>
            <a:ext cx="327609" cy="222514"/>
          </a:xfrm>
          <a:prstGeom prst="mathEqua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lv-LV">
              <a:solidFill>
                <a:schemeClr val="tx1"/>
              </a:solidFill>
            </a:endParaRPr>
          </a:p>
        </p:txBody>
      </p:sp>
      <p:sp>
        <p:nvSpPr>
          <p:cNvPr id="68" name="Equal 67"/>
          <p:cNvSpPr/>
          <p:nvPr/>
        </p:nvSpPr>
        <p:spPr>
          <a:xfrm>
            <a:off x="3822825" y="3232096"/>
            <a:ext cx="327609" cy="222514"/>
          </a:xfrm>
          <a:prstGeom prst="mathEqua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lv-LV">
              <a:solidFill>
                <a:schemeClr val="tx1"/>
              </a:solidFill>
            </a:endParaRPr>
          </a:p>
        </p:txBody>
      </p:sp>
      <p:sp>
        <p:nvSpPr>
          <p:cNvPr id="69" name="Not Equal 68"/>
          <p:cNvSpPr/>
          <p:nvPr/>
        </p:nvSpPr>
        <p:spPr>
          <a:xfrm>
            <a:off x="3829999" y="4489570"/>
            <a:ext cx="342188" cy="212574"/>
          </a:xfrm>
          <a:prstGeom prst="mathNotEqual">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lv-LV">
              <a:solidFill>
                <a:schemeClr val="tx1"/>
              </a:solidFill>
            </a:endParaRPr>
          </a:p>
        </p:txBody>
      </p:sp>
      <p:sp>
        <p:nvSpPr>
          <p:cNvPr id="70" name="Equal 69"/>
          <p:cNvSpPr/>
          <p:nvPr/>
        </p:nvSpPr>
        <p:spPr>
          <a:xfrm>
            <a:off x="3844578" y="4769383"/>
            <a:ext cx="327609" cy="222514"/>
          </a:xfrm>
          <a:prstGeom prst="mathEqua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lv-LV">
              <a:solidFill>
                <a:schemeClr val="tx1"/>
              </a:solidFill>
            </a:endParaRPr>
          </a:p>
        </p:txBody>
      </p:sp>
      <p:sp>
        <p:nvSpPr>
          <p:cNvPr id="71" name="Rectangle 70"/>
          <p:cNvSpPr/>
          <p:nvPr/>
        </p:nvSpPr>
        <p:spPr>
          <a:xfrm>
            <a:off x="4131535" y="539881"/>
            <a:ext cx="4828290" cy="338554"/>
          </a:xfrm>
          <a:prstGeom prst="rect">
            <a:avLst/>
          </a:prstGeom>
        </p:spPr>
        <p:txBody>
          <a:bodyPr wrap="square">
            <a:spAutoFit/>
          </a:bodyPr>
          <a:lstStyle/>
          <a:p>
            <a:r>
              <a:rPr lang="lv-LV" sz="1600" dirty="0">
                <a:solidFill>
                  <a:schemeClr val="tx1">
                    <a:lumMod val="75000"/>
                    <a:lumOff val="25000"/>
                  </a:schemeClr>
                </a:solidFill>
              </a:rPr>
              <a:t>Viena vidējas jaudas sadedzināšanas iekārta</a:t>
            </a:r>
          </a:p>
        </p:txBody>
      </p:sp>
      <p:sp>
        <p:nvSpPr>
          <p:cNvPr id="73" name="Rectangle 72"/>
          <p:cNvSpPr/>
          <p:nvPr/>
        </p:nvSpPr>
        <p:spPr>
          <a:xfrm>
            <a:off x="4133885" y="3190164"/>
            <a:ext cx="4825940" cy="338554"/>
          </a:xfrm>
          <a:prstGeom prst="rect">
            <a:avLst/>
          </a:prstGeom>
        </p:spPr>
        <p:txBody>
          <a:bodyPr wrap="square">
            <a:spAutoFit/>
          </a:bodyPr>
          <a:lstStyle/>
          <a:p>
            <a:pPr lvl="0"/>
            <a:r>
              <a:rPr lang="lv-LV" sz="1600" dirty="0">
                <a:solidFill>
                  <a:schemeClr val="tx1">
                    <a:lumMod val="75000"/>
                    <a:lumOff val="25000"/>
                  </a:schemeClr>
                </a:solidFill>
              </a:rPr>
              <a:t>Viena vidējas jaudas sadedzināšanas iekārta (≥ 5 MW)</a:t>
            </a:r>
            <a:endParaRPr lang="lv-LV" sz="1400" dirty="0">
              <a:solidFill>
                <a:schemeClr val="tx1">
                  <a:lumMod val="75000"/>
                  <a:lumOff val="25000"/>
                </a:schemeClr>
              </a:solidFill>
            </a:endParaRPr>
          </a:p>
        </p:txBody>
      </p:sp>
      <p:sp>
        <p:nvSpPr>
          <p:cNvPr id="74" name="Rectangle 73"/>
          <p:cNvSpPr/>
          <p:nvPr/>
        </p:nvSpPr>
        <p:spPr>
          <a:xfrm>
            <a:off x="4113382" y="4428223"/>
            <a:ext cx="5052844" cy="338554"/>
          </a:xfrm>
          <a:prstGeom prst="rect">
            <a:avLst/>
          </a:prstGeom>
        </p:spPr>
        <p:txBody>
          <a:bodyPr wrap="square">
            <a:spAutoFit/>
          </a:bodyPr>
          <a:lstStyle/>
          <a:p>
            <a:pPr lvl="0"/>
            <a:r>
              <a:rPr lang="lv-LV" sz="1600" dirty="0">
                <a:solidFill>
                  <a:schemeClr val="tx1">
                    <a:lumMod val="75000"/>
                    <a:lumOff val="25000"/>
                  </a:schemeClr>
                </a:solidFill>
              </a:rPr>
              <a:t>Viena lielas jaudas sadedzināšanas iekārta</a:t>
            </a:r>
          </a:p>
        </p:txBody>
      </p:sp>
      <p:sp>
        <p:nvSpPr>
          <p:cNvPr id="75" name="Rectangle 74"/>
          <p:cNvSpPr/>
          <p:nvPr/>
        </p:nvSpPr>
        <p:spPr>
          <a:xfrm>
            <a:off x="4115922" y="6089765"/>
            <a:ext cx="5052844" cy="338554"/>
          </a:xfrm>
          <a:prstGeom prst="rect">
            <a:avLst/>
          </a:prstGeom>
        </p:spPr>
        <p:txBody>
          <a:bodyPr wrap="square">
            <a:spAutoFit/>
          </a:bodyPr>
          <a:lstStyle/>
          <a:p>
            <a:pPr lvl="0"/>
            <a:r>
              <a:rPr lang="lv-LV" sz="1600" dirty="0">
                <a:solidFill>
                  <a:schemeClr val="tx1">
                    <a:lumMod val="75000"/>
                    <a:lumOff val="25000"/>
                  </a:schemeClr>
                </a:solidFill>
              </a:rPr>
              <a:t>Viena lielas jaudas sadedzināšanas iekārta</a:t>
            </a:r>
          </a:p>
        </p:txBody>
      </p:sp>
      <p:sp>
        <p:nvSpPr>
          <p:cNvPr id="17" name="Chevron 16"/>
          <p:cNvSpPr/>
          <p:nvPr/>
        </p:nvSpPr>
        <p:spPr>
          <a:xfrm>
            <a:off x="3346582" y="673640"/>
            <a:ext cx="216024" cy="328446"/>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lv-LV">
              <a:solidFill>
                <a:schemeClr val="tx1"/>
              </a:solidFill>
            </a:endParaRPr>
          </a:p>
        </p:txBody>
      </p:sp>
      <p:sp>
        <p:nvSpPr>
          <p:cNvPr id="76" name="Chevron 75"/>
          <p:cNvSpPr/>
          <p:nvPr/>
        </p:nvSpPr>
        <p:spPr>
          <a:xfrm>
            <a:off x="3328619" y="1972263"/>
            <a:ext cx="216024" cy="328446"/>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lv-LV">
              <a:solidFill>
                <a:schemeClr val="tx1"/>
              </a:solidFill>
            </a:endParaRPr>
          </a:p>
        </p:txBody>
      </p:sp>
      <p:sp>
        <p:nvSpPr>
          <p:cNvPr id="77" name="Chevron 76"/>
          <p:cNvSpPr/>
          <p:nvPr/>
        </p:nvSpPr>
        <p:spPr>
          <a:xfrm>
            <a:off x="3346582" y="3232096"/>
            <a:ext cx="216024" cy="328446"/>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lv-LV" b="1" dirty="0">
              <a:solidFill>
                <a:schemeClr val="tx1"/>
              </a:solidFill>
            </a:endParaRPr>
          </a:p>
        </p:txBody>
      </p:sp>
      <p:sp>
        <p:nvSpPr>
          <p:cNvPr id="78" name="Chevron 77"/>
          <p:cNvSpPr/>
          <p:nvPr/>
        </p:nvSpPr>
        <p:spPr>
          <a:xfrm>
            <a:off x="3379483" y="4588007"/>
            <a:ext cx="216024" cy="328446"/>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lv-LV">
              <a:solidFill>
                <a:schemeClr val="tx1"/>
              </a:solidFill>
            </a:endParaRPr>
          </a:p>
        </p:txBody>
      </p:sp>
      <p:sp>
        <p:nvSpPr>
          <p:cNvPr id="79" name="Chevron 78"/>
          <p:cNvSpPr/>
          <p:nvPr/>
        </p:nvSpPr>
        <p:spPr>
          <a:xfrm>
            <a:off x="3328619" y="6086550"/>
            <a:ext cx="216024" cy="328446"/>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lv-LV">
              <a:solidFill>
                <a:schemeClr val="tx1"/>
              </a:solidFill>
            </a:endParaRPr>
          </a:p>
        </p:txBody>
      </p:sp>
      <p:grpSp>
        <p:nvGrpSpPr>
          <p:cNvPr id="37" name="Group 36"/>
          <p:cNvGrpSpPr/>
          <p:nvPr/>
        </p:nvGrpSpPr>
        <p:grpSpPr>
          <a:xfrm>
            <a:off x="153407" y="24446"/>
            <a:ext cx="1147773" cy="1439802"/>
            <a:chOff x="385822" y="152166"/>
            <a:chExt cx="1273284" cy="1675837"/>
          </a:xfrm>
        </p:grpSpPr>
        <p:pic>
          <p:nvPicPr>
            <p:cNvPr id="1032" name="Picture 8" descr="https://media.istockphoto.com/photos/factory-icon-picture-id466438073?k=6&amp;m=466438073&amp;s=612x612&amp;w=0&amp;h=AMCnw_DEVePt3obTGLerTt3eFsxKphgWPMHrgxoWiww="/>
            <p:cNvPicPr>
              <a:picLocks noChangeAspect="1" noChangeArrowheads="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35965" t="8138" r="-1"/>
            <a:stretch/>
          </p:blipFill>
          <p:spPr bwMode="auto">
            <a:xfrm>
              <a:off x="490899" y="152166"/>
              <a:ext cx="1168207" cy="167583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85822" y="1457899"/>
              <a:ext cx="655967" cy="268674"/>
            </a:xfrm>
            <a:prstGeom prst="rect">
              <a:avLst/>
            </a:prstGeom>
            <a:noFill/>
          </p:spPr>
          <p:txBody>
            <a:bodyPr wrap="square" rtlCol="0">
              <a:spAutoFit/>
            </a:bodyPr>
            <a:lstStyle/>
            <a:p>
              <a:r>
                <a:rPr lang="lv-LV" sz="900" b="1" dirty="0">
                  <a:solidFill>
                    <a:schemeClr val="bg1">
                      <a:lumMod val="50000"/>
                    </a:schemeClr>
                  </a:solidFill>
                </a:rPr>
                <a:t>0,6 MW</a:t>
              </a:r>
            </a:p>
          </p:txBody>
        </p:sp>
        <p:sp>
          <p:nvSpPr>
            <p:cNvPr id="10" name="TextBox 9"/>
            <p:cNvSpPr txBox="1"/>
            <p:nvPr/>
          </p:nvSpPr>
          <p:spPr>
            <a:xfrm>
              <a:off x="920558" y="1457899"/>
              <a:ext cx="655967" cy="268674"/>
            </a:xfrm>
            <a:prstGeom prst="rect">
              <a:avLst/>
            </a:prstGeom>
            <a:noFill/>
          </p:spPr>
          <p:txBody>
            <a:bodyPr wrap="square" rtlCol="0">
              <a:spAutoFit/>
            </a:bodyPr>
            <a:lstStyle/>
            <a:p>
              <a:r>
                <a:rPr lang="lv-LV" sz="900" b="1" dirty="0">
                  <a:solidFill>
                    <a:schemeClr val="bg1">
                      <a:lumMod val="50000"/>
                    </a:schemeClr>
                  </a:solidFill>
                </a:rPr>
                <a:t>0,6 MW</a:t>
              </a:r>
            </a:p>
          </p:txBody>
        </p:sp>
      </p:grpSp>
      <p:grpSp>
        <p:nvGrpSpPr>
          <p:cNvPr id="38" name="Group 37"/>
          <p:cNvGrpSpPr/>
          <p:nvPr/>
        </p:nvGrpSpPr>
        <p:grpSpPr>
          <a:xfrm>
            <a:off x="189338" y="5266199"/>
            <a:ext cx="1587622" cy="1567355"/>
            <a:chOff x="257617" y="5091433"/>
            <a:chExt cx="1761231" cy="1824301"/>
          </a:xfrm>
        </p:grpSpPr>
        <p:pic>
          <p:nvPicPr>
            <p:cNvPr id="82" name="Picture 8" descr="https://media.istockphoto.com/photos/factory-icon-picture-id466438073?k=6&amp;m=466438073&amp;s=612x612&amp;w=0&amp;h=AMCnw_DEVePt3obTGLerTt3eFsxKphgWPMHrgxoWiww="/>
            <p:cNvPicPr>
              <a:picLocks noChangeAspect="1" noChangeArrowheads="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6323" r="-2"/>
            <a:stretch/>
          </p:blipFill>
          <p:spPr bwMode="auto">
            <a:xfrm>
              <a:off x="309879" y="5091433"/>
              <a:ext cx="1708969" cy="1824301"/>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257617" y="6551389"/>
              <a:ext cx="655967" cy="268674"/>
            </a:xfrm>
            <a:prstGeom prst="rect">
              <a:avLst/>
            </a:prstGeom>
            <a:noFill/>
          </p:spPr>
          <p:txBody>
            <a:bodyPr wrap="square" rtlCol="0">
              <a:spAutoFit/>
            </a:bodyPr>
            <a:lstStyle>
              <a:defPPr>
                <a:defRPr lang="lv-LV"/>
              </a:defPPr>
              <a:lvl1pPr>
                <a:defRPr sz="900" b="1">
                  <a:solidFill>
                    <a:schemeClr val="bg1">
                      <a:lumMod val="50000"/>
                    </a:schemeClr>
                  </a:solidFill>
                </a:defRPr>
              </a:lvl1pPr>
            </a:lstStyle>
            <a:p>
              <a:r>
                <a:rPr lang="lv-LV" dirty="0"/>
                <a:t>16 MW</a:t>
              </a:r>
            </a:p>
          </p:txBody>
        </p:sp>
        <p:sp>
          <p:nvSpPr>
            <p:cNvPr id="26" name="TextBox 25"/>
            <p:cNvSpPr txBox="1"/>
            <p:nvPr/>
          </p:nvSpPr>
          <p:spPr>
            <a:xfrm>
              <a:off x="1288194" y="6534564"/>
              <a:ext cx="655967" cy="268674"/>
            </a:xfrm>
            <a:prstGeom prst="rect">
              <a:avLst/>
            </a:prstGeom>
            <a:noFill/>
          </p:spPr>
          <p:txBody>
            <a:bodyPr wrap="square" rtlCol="0">
              <a:spAutoFit/>
            </a:bodyPr>
            <a:lstStyle>
              <a:defPPr>
                <a:defRPr lang="lv-LV"/>
              </a:defPPr>
              <a:lvl1pPr>
                <a:defRPr sz="900" b="1">
                  <a:solidFill>
                    <a:schemeClr val="bg1">
                      <a:lumMod val="50000"/>
                    </a:schemeClr>
                  </a:solidFill>
                </a:defRPr>
              </a:lvl1pPr>
            </a:lstStyle>
            <a:p>
              <a:r>
                <a:rPr lang="lv-LV" dirty="0"/>
                <a:t>18 MW</a:t>
              </a:r>
            </a:p>
          </p:txBody>
        </p:sp>
        <p:sp>
          <p:nvSpPr>
            <p:cNvPr id="24" name="TextBox 23"/>
            <p:cNvSpPr txBox="1"/>
            <p:nvPr/>
          </p:nvSpPr>
          <p:spPr>
            <a:xfrm>
              <a:off x="759327" y="6540031"/>
              <a:ext cx="655967" cy="268674"/>
            </a:xfrm>
            <a:prstGeom prst="rect">
              <a:avLst/>
            </a:prstGeom>
            <a:noFill/>
          </p:spPr>
          <p:txBody>
            <a:bodyPr wrap="square" rtlCol="0">
              <a:spAutoFit/>
            </a:bodyPr>
            <a:lstStyle>
              <a:defPPr>
                <a:defRPr lang="lv-LV"/>
              </a:defPPr>
              <a:lvl1pPr>
                <a:defRPr sz="900" b="1">
                  <a:solidFill>
                    <a:schemeClr val="bg1">
                      <a:lumMod val="50000"/>
                    </a:schemeClr>
                  </a:solidFill>
                </a:defRPr>
              </a:lvl1pPr>
            </a:lstStyle>
            <a:p>
              <a:r>
                <a:rPr lang="lv-LV" dirty="0"/>
                <a:t>16 MW</a:t>
              </a:r>
            </a:p>
          </p:txBody>
        </p:sp>
      </p:grpSp>
      <p:grpSp>
        <p:nvGrpSpPr>
          <p:cNvPr id="47" name="Group 46"/>
          <p:cNvGrpSpPr/>
          <p:nvPr/>
        </p:nvGrpSpPr>
        <p:grpSpPr>
          <a:xfrm>
            <a:off x="189338" y="3982630"/>
            <a:ext cx="1587622" cy="1567355"/>
            <a:chOff x="3490530" y="2416372"/>
            <a:chExt cx="1761231" cy="1824301"/>
          </a:xfrm>
        </p:grpSpPr>
        <p:pic>
          <p:nvPicPr>
            <p:cNvPr id="84" name="Picture 8" descr="https://media.istockphoto.com/photos/factory-icon-picture-id466438073?k=6&amp;m=466438073&amp;s=612x612&amp;w=0&amp;h=AMCnw_DEVePt3obTGLerTt3eFsxKphgWPMHrgxoWiww="/>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6323" r="-2"/>
            <a:stretch/>
          </p:blipFill>
          <p:spPr bwMode="auto">
            <a:xfrm>
              <a:off x="3542792" y="2416372"/>
              <a:ext cx="1708969" cy="1824301"/>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p:cNvSpPr txBox="1"/>
            <p:nvPr/>
          </p:nvSpPr>
          <p:spPr>
            <a:xfrm>
              <a:off x="3490530" y="3876328"/>
              <a:ext cx="655967" cy="268674"/>
            </a:xfrm>
            <a:prstGeom prst="rect">
              <a:avLst/>
            </a:prstGeom>
            <a:noFill/>
          </p:spPr>
          <p:txBody>
            <a:bodyPr wrap="square" rtlCol="0">
              <a:spAutoFit/>
            </a:bodyPr>
            <a:lstStyle/>
            <a:p>
              <a:r>
                <a:rPr lang="lv-LV" sz="900" b="1" dirty="0">
                  <a:solidFill>
                    <a:schemeClr val="accent1"/>
                  </a:solidFill>
                </a:rPr>
                <a:t>14 MW</a:t>
              </a:r>
            </a:p>
          </p:txBody>
        </p:sp>
        <p:sp>
          <p:nvSpPr>
            <p:cNvPr id="86" name="TextBox 85"/>
            <p:cNvSpPr txBox="1"/>
            <p:nvPr/>
          </p:nvSpPr>
          <p:spPr>
            <a:xfrm>
              <a:off x="4521107" y="3859503"/>
              <a:ext cx="655967" cy="268674"/>
            </a:xfrm>
            <a:prstGeom prst="rect">
              <a:avLst/>
            </a:prstGeom>
            <a:noFill/>
          </p:spPr>
          <p:txBody>
            <a:bodyPr wrap="square" rtlCol="0">
              <a:spAutoFit/>
            </a:bodyPr>
            <a:lstStyle/>
            <a:p>
              <a:r>
                <a:rPr lang="lv-LV" sz="900" b="1" dirty="0">
                  <a:solidFill>
                    <a:schemeClr val="accent1"/>
                  </a:solidFill>
                </a:rPr>
                <a:t>22 MW</a:t>
              </a:r>
            </a:p>
          </p:txBody>
        </p:sp>
        <p:sp>
          <p:nvSpPr>
            <p:cNvPr id="87" name="TextBox 86"/>
            <p:cNvSpPr txBox="1"/>
            <p:nvPr/>
          </p:nvSpPr>
          <p:spPr>
            <a:xfrm>
              <a:off x="3992240" y="3864970"/>
              <a:ext cx="655967" cy="268674"/>
            </a:xfrm>
            <a:prstGeom prst="rect">
              <a:avLst/>
            </a:prstGeom>
            <a:noFill/>
          </p:spPr>
          <p:txBody>
            <a:bodyPr wrap="square" rtlCol="0">
              <a:spAutoFit/>
            </a:bodyPr>
            <a:lstStyle/>
            <a:p>
              <a:r>
                <a:rPr lang="lv-LV" sz="900" b="1" dirty="0">
                  <a:solidFill>
                    <a:schemeClr val="accent1"/>
                  </a:solidFill>
                </a:rPr>
                <a:t>14 MW</a:t>
              </a:r>
            </a:p>
          </p:txBody>
        </p:sp>
      </p:grpSp>
      <p:grpSp>
        <p:nvGrpSpPr>
          <p:cNvPr id="88" name="Group 87"/>
          <p:cNvGrpSpPr/>
          <p:nvPr/>
        </p:nvGrpSpPr>
        <p:grpSpPr>
          <a:xfrm>
            <a:off x="236448" y="2575764"/>
            <a:ext cx="1147773" cy="1567355"/>
            <a:chOff x="385822" y="3702"/>
            <a:chExt cx="1273284" cy="1824301"/>
          </a:xfrm>
        </p:grpSpPr>
        <p:pic>
          <p:nvPicPr>
            <p:cNvPr id="89" name="Picture 8" descr="https://media.istockphoto.com/photos/factory-icon-picture-id466438073?k=6&amp;m=466438073&amp;s=612x612&amp;w=0&amp;h=AMCnw_DEVePt3obTGLerTt3eFsxKphgWPMHrgxoWiww="/>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35965" r="-1"/>
            <a:stretch/>
          </p:blipFill>
          <p:spPr bwMode="auto">
            <a:xfrm>
              <a:off x="490899" y="3702"/>
              <a:ext cx="1168207" cy="1824301"/>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p:cNvSpPr txBox="1"/>
            <p:nvPr/>
          </p:nvSpPr>
          <p:spPr>
            <a:xfrm>
              <a:off x="385822" y="1457899"/>
              <a:ext cx="655967" cy="268674"/>
            </a:xfrm>
            <a:prstGeom prst="rect">
              <a:avLst/>
            </a:prstGeom>
            <a:noFill/>
          </p:spPr>
          <p:txBody>
            <a:bodyPr wrap="square" rtlCol="0">
              <a:spAutoFit/>
            </a:bodyPr>
            <a:lstStyle/>
            <a:p>
              <a:r>
                <a:rPr lang="lv-LV" sz="900" b="1" dirty="0">
                  <a:solidFill>
                    <a:schemeClr val="accent3"/>
                  </a:solidFill>
                </a:rPr>
                <a:t> </a:t>
              </a:r>
              <a:r>
                <a:rPr lang="lv-LV" sz="900" b="1" dirty="0">
                  <a:solidFill>
                    <a:schemeClr val="accent1"/>
                  </a:solidFill>
                </a:rPr>
                <a:t>2 MW</a:t>
              </a:r>
            </a:p>
          </p:txBody>
        </p:sp>
        <p:sp>
          <p:nvSpPr>
            <p:cNvPr id="91" name="TextBox 90"/>
            <p:cNvSpPr txBox="1"/>
            <p:nvPr/>
          </p:nvSpPr>
          <p:spPr>
            <a:xfrm>
              <a:off x="920558" y="1457899"/>
              <a:ext cx="655967" cy="268674"/>
            </a:xfrm>
            <a:prstGeom prst="rect">
              <a:avLst/>
            </a:prstGeom>
            <a:noFill/>
          </p:spPr>
          <p:txBody>
            <a:bodyPr wrap="square" rtlCol="0">
              <a:spAutoFit/>
            </a:bodyPr>
            <a:lstStyle/>
            <a:p>
              <a:r>
                <a:rPr lang="lv-LV" sz="900" b="1" dirty="0">
                  <a:solidFill>
                    <a:schemeClr val="accent1"/>
                  </a:solidFill>
                </a:rPr>
                <a:t> 3 MW</a:t>
              </a:r>
            </a:p>
          </p:txBody>
        </p:sp>
      </p:grpSp>
      <p:grpSp>
        <p:nvGrpSpPr>
          <p:cNvPr id="92" name="Group 91"/>
          <p:cNvGrpSpPr/>
          <p:nvPr/>
        </p:nvGrpSpPr>
        <p:grpSpPr>
          <a:xfrm>
            <a:off x="242937" y="1322612"/>
            <a:ext cx="1121697" cy="1471704"/>
            <a:chOff x="385822" y="3702"/>
            <a:chExt cx="1273284" cy="1824301"/>
          </a:xfrm>
        </p:grpSpPr>
        <p:pic>
          <p:nvPicPr>
            <p:cNvPr id="93" name="Picture 8" descr="https://media.istockphoto.com/photos/factory-icon-picture-id466438073?k=6&amp;m=466438073&amp;s=612x612&amp;w=0&amp;h=AMCnw_DEVePt3obTGLerTt3eFsxKphgWPMHrgxoWiww="/>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35965" r="-1"/>
            <a:stretch/>
          </p:blipFill>
          <p:spPr bwMode="auto">
            <a:xfrm>
              <a:off x="490899" y="3702"/>
              <a:ext cx="1168207" cy="1824301"/>
            </a:xfrm>
            <a:prstGeom prst="rect">
              <a:avLst/>
            </a:prstGeom>
            <a:noFill/>
            <a:extLst>
              <a:ext uri="{909E8E84-426E-40DD-AFC4-6F175D3DCCD1}">
                <a14:hiddenFill xmlns:a14="http://schemas.microsoft.com/office/drawing/2010/main">
                  <a:solidFill>
                    <a:srgbClr val="FFFFFF"/>
                  </a:solidFill>
                </a14:hiddenFill>
              </a:ext>
            </a:extLst>
          </p:spPr>
        </p:pic>
        <p:sp>
          <p:nvSpPr>
            <p:cNvPr id="94" name="TextBox 93"/>
            <p:cNvSpPr txBox="1"/>
            <p:nvPr/>
          </p:nvSpPr>
          <p:spPr>
            <a:xfrm>
              <a:off x="385822" y="1457899"/>
              <a:ext cx="655966" cy="286136"/>
            </a:xfrm>
            <a:prstGeom prst="rect">
              <a:avLst/>
            </a:prstGeom>
            <a:noFill/>
          </p:spPr>
          <p:txBody>
            <a:bodyPr wrap="square" rtlCol="0">
              <a:spAutoFit/>
            </a:bodyPr>
            <a:lstStyle/>
            <a:p>
              <a:r>
                <a:rPr lang="lv-LV" sz="900" b="1" dirty="0">
                  <a:solidFill>
                    <a:schemeClr val="accent1"/>
                  </a:solidFill>
                </a:rPr>
                <a:t> 2 MW</a:t>
              </a:r>
            </a:p>
          </p:txBody>
        </p:sp>
        <p:sp>
          <p:nvSpPr>
            <p:cNvPr id="95" name="TextBox 94"/>
            <p:cNvSpPr txBox="1"/>
            <p:nvPr/>
          </p:nvSpPr>
          <p:spPr>
            <a:xfrm>
              <a:off x="920558" y="1457899"/>
              <a:ext cx="655966" cy="286136"/>
            </a:xfrm>
            <a:prstGeom prst="rect">
              <a:avLst/>
            </a:prstGeom>
            <a:noFill/>
          </p:spPr>
          <p:txBody>
            <a:bodyPr wrap="square" rtlCol="0">
              <a:spAutoFit/>
            </a:bodyPr>
            <a:lstStyle/>
            <a:p>
              <a:r>
                <a:rPr lang="lv-LV" sz="900" b="1" dirty="0">
                  <a:solidFill>
                    <a:schemeClr val="accent1"/>
                  </a:solidFill>
                </a:rPr>
                <a:t> 2 MW</a:t>
              </a:r>
            </a:p>
          </p:txBody>
        </p:sp>
      </p:grpSp>
    </p:spTree>
    <p:extLst>
      <p:ext uri="{BB962C8B-B14F-4D97-AF65-F5344CB8AC3E}">
        <p14:creationId xmlns:p14="http://schemas.microsoft.com/office/powerpoint/2010/main" val="3346315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534889" y="292101"/>
            <a:ext cx="8186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800" b="1" dirty="0">
                <a:solidFill>
                  <a:schemeClr val="tx1">
                    <a:lumMod val="65000"/>
                    <a:lumOff val="35000"/>
                  </a:schemeClr>
                </a:solidFill>
                <a:latin typeface="+mn-lt"/>
                <a:cs typeface="+mn-cs"/>
              </a:rPr>
              <a:t>Iekārtu apvienošana: mazas jaudas SI</a:t>
            </a:r>
          </a:p>
        </p:txBody>
      </p:sp>
      <p:sp>
        <p:nvSpPr>
          <p:cNvPr id="5124" name="Content Placeholder 2"/>
          <p:cNvSpPr txBox="1">
            <a:spLocks/>
          </p:cNvSpPr>
          <p:nvPr/>
        </p:nvSpPr>
        <p:spPr bwMode="auto">
          <a:xfrm>
            <a:off x="390873" y="1052736"/>
            <a:ext cx="9145016"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342900" indent="-342900">
              <a:lnSpc>
                <a:spcPct val="90000"/>
              </a:lnSpc>
              <a:buFont typeface="Arial" panose="020B0604020202020204" pitchFamily="34" charset="0"/>
              <a:buChar char="•"/>
            </a:pPr>
            <a:r>
              <a:rPr lang="lv-LV" sz="2300" dirty="0">
                <a:solidFill>
                  <a:schemeClr val="tx1">
                    <a:lumMod val="65000"/>
                    <a:lumOff val="35000"/>
                  </a:schemeClr>
                </a:solidFill>
                <a:effectLst/>
                <a:latin typeface="Calibri" panose="020F0502020204030204" pitchFamily="34" charset="0"/>
                <a:ea typeface="Calibri" panose="020F0502020204030204" pitchFamily="34" charset="0"/>
                <a:cs typeface="DokChampa" panose="020B0604020202020204" pitchFamily="34" charset="-34"/>
              </a:rPr>
              <a:t>Mazas jaudas SI jaudas netiek summētas (apvienotas), izņemot vienu gadījumu: </a:t>
            </a:r>
          </a:p>
          <a:p>
            <a:pPr>
              <a:lnSpc>
                <a:spcPct val="90000"/>
              </a:lnSpc>
            </a:pPr>
            <a:endParaRPr lang="lv-LV" sz="2300" u="sng" dirty="0">
              <a:solidFill>
                <a:schemeClr val="tx1">
                  <a:lumMod val="65000"/>
                  <a:lumOff val="35000"/>
                </a:schemeClr>
              </a:solidFill>
              <a:cs typeface="DokChampa" panose="020B0604020202020204" pitchFamily="34" charset="-34"/>
            </a:endParaRPr>
          </a:p>
          <a:p>
            <a:pPr algn="ctr">
              <a:lnSpc>
                <a:spcPct val="90000"/>
              </a:lnSpc>
            </a:pPr>
            <a:r>
              <a:rPr lang="lv-LV" sz="2400" b="1" dirty="0">
                <a:solidFill>
                  <a:schemeClr val="tx2"/>
                </a:solidFill>
                <a:effectLst/>
                <a:latin typeface="Calibri" panose="020F0502020204030204" pitchFamily="34" charset="0"/>
                <a:ea typeface="Calibri" panose="020F0502020204030204" pitchFamily="34" charset="0"/>
                <a:cs typeface="DokChampa" panose="020B0604020202020204" pitchFamily="34" charset="-34"/>
              </a:rPr>
              <a:t>Ja divu vai vairāku atsevišķu tehnisko ierīču izplūdes gāzes tiek novadītas caur vienu kopīgu dūmeni, tad tās tiek summētas, lai noteiktu atbilstošo dūmeņa minimālo augstumu.</a:t>
            </a:r>
            <a:endParaRPr lang="lv-LV" sz="2800" u="sng" dirty="0">
              <a:solidFill>
                <a:schemeClr val="tx2"/>
              </a:solidFill>
              <a:latin typeface="+mn-lt"/>
              <a:cs typeface="+mn-cs"/>
            </a:endParaRPr>
          </a:p>
        </p:txBody>
      </p:sp>
      <p:pic>
        <p:nvPicPr>
          <p:cNvPr id="8" name="Picture 7">
            <a:extLst>
              <a:ext uri="{FF2B5EF4-FFF2-40B4-BE49-F238E27FC236}">
                <a16:creationId xmlns:a16="http://schemas.microsoft.com/office/drawing/2014/main" id="{17BF30F9-394C-4196-BDCD-CD581178FED6}"/>
              </a:ext>
            </a:extLst>
          </p:cNvPr>
          <p:cNvPicPr/>
          <p:nvPr/>
        </p:nvPicPr>
        <p:blipFill rotWithShape="1">
          <a:blip r:embed="rId4"/>
          <a:srcRect l="32830" t="2714" r="33496" b="32901"/>
          <a:stretch/>
        </p:blipFill>
        <p:spPr>
          <a:xfrm>
            <a:off x="3218163" y="3109737"/>
            <a:ext cx="2616930" cy="2521614"/>
          </a:xfrm>
          <a:prstGeom prst="rect">
            <a:avLst/>
          </a:prstGeom>
        </p:spPr>
      </p:pic>
      <p:sp>
        <p:nvSpPr>
          <p:cNvPr id="9" name="Equal 2">
            <a:extLst>
              <a:ext uri="{FF2B5EF4-FFF2-40B4-BE49-F238E27FC236}">
                <a16:creationId xmlns:a16="http://schemas.microsoft.com/office/drawing/2014/main" id="{B17E44BD-281A-4BEA-B464-6B9EC96F3B64}"/>
              </a:ext>
            </a:extLst>
          </p:cNvPr>
          <p:cNvSpPr/>
          <p:nvPr/>
        </p:nvSpPr>
        <p:spPr>
          <a:xfrm>
            <a:off x="2368632" y="6104306"/>
            <a:ext cx="327609" cy="222514"/>
          </a:xfrm>
          <a:prstGeom prst="mathEqual">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lv-LV">
              <a:solidFill>
                <a:schemeClr val="tx1"/>
              </a:solidFill>
            </a:endParaRPr>
          </a:p>
        </p:txBody>
      </p:sp>
      <p:sp>
        <p:nvSpPr>
          <p:cNvPr id="11" name="Not Equal 10">
            <a:extLst>
              <a:ext uri="{FF2B5EF4-FFF2-40B4-BE49-F238E27FC236}">
                <a16:creationId xmlns:a16="http://schemas.microsoft.com/office/drawing/2014/main" id="{10C73017-4F81-43C5-94B1-F71B785DC8C4}"/>
              </a:ext>
            </a:extLst>
          </p:cNvPr>
          <p:cNvSpPr/>
          <p:nvPr/>
        </p:nvSpPr>
        <p:spPr>
          <a:xfrm>
            <a:off x="4173048" y="6142918"/>
            <a:ext cx="349474" cy="212574"/>
          </a:xfrm>
          <a:prstGeom prst="mathNotEqual">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lv-LV">
              <a:solidFill>
                <a:schemeClr val="tx1"/>
              </a:solidFill>
            </a:endParaRPr>
          </a:p>
        </p:txBody>
      </p:sp>
      <p:sp>
        <p:nvSpPr>
          <p:cNvPr id="12" name="TextBox 11">
            <a:extLst>
              <a:ext uri="{FF2B5EF4-FFF2-40B4-BE49-F238E27FC236}">
                <a16:creationId xmlns:a16="http://schemas.microsoft.com/office/drawing/2014/main" id="{D05C4384-22A9-4F00-95A2-A15103437B94}"/>
              </a:ext>
            </a:extLst>
          </p:cNvPr>
          <p:cNvSpPr txBox="1"/>
          <p:nvPr/>
        </p:nvSpPr>
        <p:spPr>
          <a:xfrm>
            <a:off x="2712308" y="6030897"/>
            <a:ext cx="1136061" cy="369332"/>
          </a:xfrm>
          <a:prstGeom prst="rect">
            <a:avLst/>
          </a:prstGeom>
          <a:noFill/>
        </p:spPr>
        <p:txBody>
          <a:bodyPr wrap="square" rtlCol="0">
            <a:spAutoFit/>
          </a:bodyPr>
          <a:lstStyle/>
          <a:p>
            <a:r>
              <a:rPr lang="lv-LV" b="1" dirty="0">
                <a:solidFill>
                  <a:schemeClr val="bg1">
                    <a:lumMod val="50000"/>
                  </a:schemeClr>
                </a:solidFill>
              </a:rPr>
              <a:t>0,2 MW</a:t>
            </a:r>
          </a:p>
        </p:txBody>
      </p:sp>
      <p:sp>
        <p:nvSpPr>
          <p:cNvPr id="14" name="Rectangle 13">
            <a:extLst>
              <a:ext uri="{FF2B5EF4-FFF2-40B4-BE49-F238E27FC236}">
                <a16:creationId xmlns:a16="http://schemas.microsoft.com/office/drawing/2014/main" id="{656115AA-679D-4CF9-8C52-1FD3A1DDDC5A}"/>
              </a:ext>
            </a:extLst>
          </p:cNvPr>
          <p:cNvSpPr/>
          <p:nvPr/>
        </p:nvSpPr>
        <p:spPr>
          <a:xfrm>
            <a:off x="4520172" y="6079928"/>
            <a:ext cx="4828290" cy="338554"/>
          </a:xfrm>
          <a:prstGeom prst="rect">
            <a:avLst/>
          </a:prstGeom>
        </p:spPr>
        <p:txBody>
          <a:bodyPr wrap="square">
            <a:spAutoFit/>
          </a:bodyPr>
          <a:lstStyle/>
          <a:p>
            <a:r>
              <a:rPr lang="lv-LV" sz="1600" dirty="0">
                <a:solidFill>
                  <a:schemeClr val="tx1">
                    <a:lumMod val="75000"/>
                    <a:lumOff val="25000"/>
                  </a:schemeClr>
                </a:solidFill>
              </a:rPr>
              <a:t>Viena mazas jaudas sadedzināšanas iekārta</a:t>
            </a:r>
          </a:p>
        </p:txBody>
      </p:sp>
      <p:sp>
        <p:nvSpPr>
          <p:cNvPr id="15" name="Chevron 16">
            <a:extLst>
              <a:ext uri="{FF2B5EF4-FFF2-40B4-BE49-F238E27FC236}">
                <a16:creationId xmlns:a16="http://schemas.microsoft.com/office/drawing/2014/main" id="{C4E7EFBA-8DD7-4E8F-9195-D305E83F0F0C}"/>
              </a:ext>
            </a:extLst>
          </p:cNvPr>
          <p:cNvSpPr/>
          <p:nvPr/>
        </p:nvSpPr>
        <p:spPr>
          <a:xfrm>
            <a:off x="3705367" y="6079928"/>
            <a:ext cx="216024" cy="328446"/>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lv-LV">
              <a:solidFill>
                <a:schemeClr val="tx1"/>
              </a:solidFill>
            </a:endParaRPr>
          </a:p>
        </p:txBody>
      </p:sp>
      <p:grpSp>
        <p:nvGrpSpPr>
          <p:cNvPr id="16" name="Group 15">
            <a:extLst>
              <a:ext uri="{FF2B5EF4-FFF2-40B4-BE49-F238E27FC236}">
                <a16:creationId xmlns:a16="http://schemas.microsoft.com/office/drawing/2014/main" id="{9E0EC4D6-519A-4973-BD64-2E021E5B62A9}"/>
              </a:ext>
            </a:extLst>
          </p:cNvPr>
          <p:cNvGrpSpPr/>
          <p:nvPr/>
        </p:nvGrpSpPr>
        <p:grpSpPr>
          <a:xfrm>
            <a:off x="519646" y="5303181"/>
            <a:ext cx="1140319" cy="1567355"/>
            <a:chOff x="394091" y="3702"/>
            <a:chExt cx="1265015" cy="1824301"/>
          </a:xfrm>
        </p:grpSpPr>
        <p:pic>
          <p:nvPicPr>
            <p:cNvPr id="17" name="Picture 8" descr="https://media.istockphoto.com/photos/factory-icon-picture-id466438073?k=6&amp;m=466438073&amp;s=612x612&amp;w=0&amp;h=AMCnw_DEVePt3obTGLerTt3eFsxKphgWPMHrgxoWiww=">
              <a:extLst>
                <a:ext uri="{FF2B5EF4-FFF2-40B4-BE49-F238E27FC236}">
                  <a16:creationId xmlns:a16="http://schemas.microsoft.com/office/drawing/2014/main" id="{2F8DC4BE-B284-4E6B-B423-45EC75AF106B}"/>
                </a:ext>
              </a:extLst>
            </p:cNvPr>
            <p:cNvPicPr>
              <a:picLocks noChangeAspect="1" noChangeArrowheads="1"/>
            </p:cNvPicPr>
            <p:nvPr/>
          </p:nvPicPr>
          <p:blipFill rotWithShape="1">
            <a:blip r:embed="rId5" cstate="print">
              <a:duotone>
                <a:schemeClr val="bg2">
                  <a:shade val="45000"/>
                  <a:satMod val="135000"/>
                </a:schemeClr>
                <a:prstClr val="white"/>
              </a:duotone>
              <a:extLst>
                <a:ext uri="{28A0092B-C50C-407E-A947-70E740481C1C}">
                  <a14:useLocalDpi xmlns:a14="http://schemas.microsoft.com/office/drawing/2010/main" val="0"/>
                </a:ext>
              </a:extLst>
            </a:blip>
            <a:srcRect l="35965" r="-1"/>
            <a:stretch/>
          </p:blipFill>
          <p:spPr bwMode="auto">
            <a:xfrm>
              <a:off x="490899" y="3702"/>
              <a:ext cx="1168207" cy="182430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33DD4CC6-2ACF-4BC9-999F-60CDB0078B26}"/>
                </a:ext>
              </a:extLst>
            </p:cNvPr>
            <p:cNvSpPr txBox="1"/>
            <p:nvPr/>
          </p:nvSpPr>
          <p:spPr>
            <a:xfrm>
              <a:off x="394091" y="1457899"/>
              <a:ext cx="655968" cy="268674"/>
            </a:xfrm>
            <a:prstGeom prst="rect">
              <a:avLst/>
            </a:prstGeom>
            <a:noFill/>
          </p:spPr>
          <p:txBody>
            <a:bodyPr wrap="square" rtlCol="0">
              <a:spAutoFit/>
            </a:bodyPr>
            <a:lstStyle/>
            <a:p>
              <a:r>
                <a:rPr lang="lv-LV" sz="900" b="1" dirty="0">
                  <a:solidFill>
                    <a:schemeClr val="bg1">
                      <a:lumMod val="50000"/>
                    </a:schemeClr>
                  </a:solidFill>
                </a:rPr>
                <a:t>0,1 MW</a:t>
              </a:r>
            </a:p>
          </p:txBody>
        </p:sp>
        <p:sp>
          <p:nvSpPr>
            <p:cNvPr id="19" name="TextBox 18">
              <a:extLst>
                <a:ext uri="{FF2B5EF4-FFF2-40B4-BE49-F238E27FC236}">
                  <a16:creationId xmlns:a16="http://schemas.microsoft.com/office/drawing/2014/main" id="{337A8927-042D-4F50-A70C-3A8AA556B1B4}"/>
                </a:ext>
              </a:extLst>
            </p:cNvPr>
            <p:cNvSpPr txBox="1"/>
            <p:nvPr/>
          </p:nvSpPr>
          <p:spPr>
            <a:xfrm>
              <a:off x="920558" y="1457899"/>
              <a:ext cx="655967" cy="268674"/>
            </a:xfrm>
            <a:prstGeom prst="rect">
              <a:avLst/>
            </a:prstGeom>
            <a:noFill/>
          </p:spPr>
          <p:txBody>
            <a:bodyPr wrap="square" rtlCol="0">
              <a:spAutoFit/>
            </a:bodyPr>
            <a:lstStyle/>
            <a:p>
              <a:r>
                <a:rPr lang="lv-LV" sz="900" b="1" dirty="0">
                  <a:solidFill>
                    <a:schemeClr val="bg1">
                      <a:lumMod val="50000"/>
                    </a:schemeClr>
                  </a:solidFill>
                </a:rPr>
                <a:t>0,1 MW</a:t>
              </a:r>
            </a:p>
          </p:txBody>
        </p:sp>
      </p:grpSp>
    </p:spTree>
    <p:extLst>
      <p:ext uri="{BB962C8B-B14F-4D97-AF65-F5344CB8AC3E}">
        <p14:creationId xmlns:p14="http://schemas.microsoft.com/office/powerpoint/2010/main" val="2070257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534889" y="292101"/>
            <a:ext cx="8496944"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400" b="1" dirty="0">
                <a:solidFill>
                  <a:schemeClr val="tx1">
                    <a:lumMod val="65000"/>
                    <a:lumOff val="35000"/>
                  </a:schemeClr>
                </a:solidFill>
                <a:latin typeface="+mn-lt"/>
                <a:cs typeface="+mn-cs"/>
              </a:rPr>
              <a:t>Definīcijas: emisijas robežvērtība</a:t>
            </a:r>
          </a:p>
        </p:txBody>
      </p:sp>
      <p:sp>
        <p:nvSpPr>
          <p:cNvPr id="5124" name="Content Placeholder 2"/>
          <p:cNvSpPr txBox="1">
            <a:spLocks/>
          </p:cNvSpPr>
          <p:nvPr/>
        </p:nvSpPr>
        <p:spPr bwMode="auto">
          <a:xfrm>
            <a:off x="276139" y="950639"/>
            <a:ext cx="5083287"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342900" indent="-342900" algn="just">
              <a:lnSpc>
                <a:spcPct val="90000"/>
              </a:lnSpc>
              <a:buFont typeface="Arial" panose="020B0604020202020204" pitchFamily="34" charset="0"/>
              <a:buChar char="•"/>
            </a:pPr>
            <a:r>
              <a:rPr lang="lv-LV" sz="2000" b="1" dirty="0">
                <a:solidFill>
                  <a:schemeClr val="tx2"/>
                </a:solidFill>
                <a:effectLst/>
                <a:ea typeface="Calibri" panose="020F0502020204030204" pitchFamily="34" charset="0"/>
                <a:cs typeface="DokChampa" panose="020B0604020202020204" pitchFamily="34" charset="-34"/>
              </a:rPr>
              <a:t>Emisijas</a:t>
            </a:r>
            <a:r>
              <a:rPr lang="lv-LV" sz="2000" dirty="0">
                <a:solidFill>
                  <a:schemeClr val="tx2"/>
                </a:solidFill>
                <a:effectLst/>
                <a:ea typeface="Calibri" panose="020F0502020204030204" pitchFamily="34" charset="0"/>
                <a:cs typeface="DokChampa" panose="020B0604020202020204" pitchFamily="34" charset="-34"/>
              </a:rPr>
              <a:t> </a:t>
            </a:r>
            <a:r>
              <a:rPr lang="lv-LV" sz="2000" b="1" dirty="0">
                <a:solidFill>
                  <a:schemeClr val="tx2"/>
                </a:solidFill>
                <a:effectLst/>
                <a:ea typeface="Calibri" panose="020F0502020204030204" pitchFamily="34" charset="0"/>
                <a:cs typeface="DokChampa" panose="020B0604020202020204" pitchFamily="34" charset="-34"/>
              </a:rPr>
              <a:t>robežvērtība</a:t>
            </a:r>
            <a:r>
              <a:rPr lang="lv-LV" sz="2000" dirty="0">
                <a:solidFill>
                  <a:schemeClr val="tx2"/>
                </a:solidFill>
                <a:effectLst/>
                <a:ea typeface="Calibri" panose="020F0502020204030204" pitchFamily="34" charset="0"/>
                <a:cs typeface="DokChampa" panose="020B0604020202020204" pitchFamily="34" charset="-34"/>
              </a:rPr>
              <a:t> </a:t>
            </a:r>
            <a:r>
              <a:rPr lang="lv-LV" sz="2000" dirty="0">
                <a:solidFill>
                  <a:schemeClr val="tx2"/>
                </a:solidFill>
                <a:latin typeface="+mn-lt"/>
                <a:cs typeface="+mn-cs"/>
              </a:rPr>
              <a:t>ir maksimālais emitētās vielas daudzums – </a:t>
            </a:r>
            <a:r>
              <a:rPr lang="lv-LV" sz="2000" b="1" dirty="0">
                <a:solidFill>
                  <a:schemeClr val="tx2"/>
                </a:solidFill>
                <a:latin typeface="+mn-lt"/>
                <a:cs typeface="+mn-cs"/>
              </a:rPr>
              <a:t>piesārņojošās vielas koncentrācija izplūdes gāzēs</a:t>
            </a:r>
            <a:r>
              <a:rPr lang="lv-LV" sz="2000" dirty="0">
                <a:solidFill>
                  <a:schemeClr val="tx2"/>
                </a:solidFill>
                <a:latin typeface="+mn-lt"/>
                <a:cs typeface="+mn-cs"/>
              </a:rPr>
              <a:t>, kuru nedrīkst pārsniegt noteiktā laika periodā vai periodos vai kuru nedrīkst pārsniegt iekārtas normālas darbības apstākļos. Emisijas robežvērtību nosaka konkrētām vielām vai vielu grupām, atkarībā no sadedzināšanas iekārtas jaudas un kurināmā veidam. </a:t>
            </a:r>
          </a:p>
          <a:p>
            <a:pPr marL="342900" indent="-342900">
              <a:lnSpc>
                <a:spcPct val="90000"/>
              </a:lnSpc>
              <a:buFont typeface="Arial" panose="020B0604020202020204" pitchFamily="34" charset="0"/>
              <a:buChar char="•"/>
            </a:pPr>
            <a:r>
              <a:rPr lang="lv-LV" sz="2000" dirty="0">
                <a:solidFill>
                  <a:schemeClr val="tx2"/>
                </a:solidFill>
                <a:latin typeface="+mn-lt"/>
                <a:cs typeface="+mn-cs"/>
              </a:rPr>
              <a:t>Definētas pie noteiktiem apstākļiem – tā ir vielas koncentrācija pie noteikta skābekļa satura sausā gāzē 273,15 K temperatūrā un pie 101,3 </a:t>
            </a:r>
            <a:r>
              <a:rPr lang="lv-LV" sz="2000" dirty="0" err="1">
                <a:solidFill>
                  <a:schemeClr val="tx2"/>
                </a:solidFill>
                <a:latin typeface="+mn-lt"/>
                <a:cs typeface="+mn-cs"/>
              </a:rPr>
              <a:t>kPa</a:t>
            </a:r>
            <a:r>
              <a:rPr lang="lv-LV" sz="2000" dirty="0">
                <a:solidFill>
                  <a:schemeClr val="tx2"/>
                </a:solidFill>
                <a:latin typeface="+mn-lt"/>
                <a:cs typeface="+mn-cs"/>
              </a:rPr>
              <a:t> spiediena</a:t>
            </a:r>
          </a:p>
          <a:p>
            <a:pPr marL="342900" indent="-342900">
              <a:lnSpc>
                <a:spcPct val="90000"/>
              </a:lnSpc>
              <a:buFont typeface="Arial" panose="020B0604020202020204" pitchFamily="34" charset="0"/>
              <a:buChar char="•"/>
            </a:pPr>
            <a:r>
              <a:rPr lang="lv-LV" sz="2000" b="1" dirty="0">
                <a:solidFill>
                  <a:schemeClr val="tx2"/>
                </a:solidFill>
                <a:latin typeface="+mn-lt"/>
                <a:cs typeface="+mn-cs"/>
              </a:rPr>
              <a:t>Attiecās uz visām iekārtām (MK not. Nr. 17 izpratnē)</a:t>
            </a:r>
          </a:p>
          <a:p>
            <a:pPr marL="342900" indent="-342900">
              <a:lnSpc>
                <a:spcPct val="90000"/>
              </a:lnSpc>
              <a:buFont typeface="Arial" panose="020B0604020202020204" pitchFamily="34" charset="0"/>
              <a:buChar char="•"/>
            </a:pPr>
            <a:r>
              <a:rPr lang="lv-LV" sz="2000" dirty="0">
                <a:solidFill>
                  <a:schemeClr val="tx2"/>
                </a:solidFill>
                <a:latin typeface="+mn-lt"/>
                <a:cs typeface="+mn-cs"/>
              </a:rPr>
              <a:t>MK not. Nr. 17</a:t>
            </a:r>
          </a:p>
          <a:p>
            <a:pPr marL="342900" indent="-342900">
              <a:lnSpc>
                <a:spcPct val="90000"/>
              </a:lnSpc>
              <a:buFont typeface="Arial" panose="020B0604020202020204" pitchFamily="34" charset="0"/>
              <a:buChar char="•"/>
            </a:pPr>
            <a:r>
              <a:rPr lang="lv-LV" sz="2000" dirty="0">
                <a:solidFill>
                  <a:schemeClr val="tx2"/>
                </a:solidFill>
                <a:latin typeface="+mn-lt"/>
                <a:cs typeface="+mn-cs"/>
              </a:rPr>
              <a:t>Parasti tiek izteiktas kā vidējā koncentrācija noteiktā laika periodā – stundā (bet iespējams arī 24 stundu periodā, gadā vai paraugu ņemšanas periodā)</a:t>
            </a:r>
          </a:p>
        </p:txBody>
      </p:sp>
      <p:pic>
        <p:nvPicPr>
          <p:cNvPr id="7" name="Picture 6">
            <a:extLst>
              <a:ext uri="{FF2B5EF4-FFF2-40B4-BE49-F238E27FC236}">
                <a16:creationId xmlns:a16="http://schemas.microsoft.com/office/drawing/2014/main" id="{A5AD60C5-A8A8-4B2E-9ECD-F04B954FAF4F}"/>
              </a:ext>
            </a:extLst>
          </p:cNvPr>
          <p:cNvPicPr/>
          <p:nvPr/>
        </p:nvPicPr>
        <p:blipFill>
          <a:blip r:embed="rId4"/>
          <a:stretch>
            <a:fillRect/>
          </a:stretch>
        </p:blipFill>
        <p:spPr>
          <a:xfrm>
            <a:off x="5519882" y="1268760"/>
            <a:ext cx="3793207" cy="29714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17895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534889" y="292101"/>
            <a:ext cx="8496944"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400" b="1" dirty="0">
                <a:solidFill>
                  <a:schemeClr val="tx1">
                    <a:lumMod val="65000"/>
                    <a:lumOff val="35000"/>
                  </a:schemeClr>
                </a:solidFill>
                <a:latin typeface="+mn-lt"/>
                <a:cs typeface="+mn-cs"/>
              </a:rPr>
              <a:t>Definīcijas: emisiju limits</a:t>
            </a:r>
          </a:p>
        </p:txBody>
      </p:sp>
      <p:sp>
        <p:nvSpPr>
          <p:cNvPr id="5124" name="Content Placeholder 2"/>
          <p:cNvSpPr txBox="1">
            <a:spLocks/>
          </p:cNvSpPr>
          <p:nvPr/>
        </p:nvSpPr>
        <p:spPr bwMode="auto">
          <a:xfrm>
            <a:off x="390873" y="950639"/>
            <a:ext cx="5162025"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342900" indent="-342900">
              <a:lnSpc>
                <a:spcPct val="90000"/>
              </a:lnSpc>
              <a:buFont typeface="Arial" panose="020B0604020202020204" pitchFamily="34" charset="0"/>
              <a:buChar char="•"/>
            </a:pPr>
            <a:r>
              <a:rPr lang="lv-LV" sz="2000" b="1" dirty="0">
                <a:solidFill>
                  <a:schemeClr val="tx2"/>
                </a:solidFill>
                <a:latin typeface="+mn-lt"/>
                <a:cs typeface="+mn-cs"/>
              </a:rPr>
              <a:t>Emisijas limits </a:t>
            </a:r>
            <a:r>
              <a:rPr lang="lv-LV" sz="2000" dirty="0">
                <a:solidFill>
                  <a:schemeClr val="tx2"/>
                </a:solidFill>
                <a:latin typeface="+mn-lt"/>
                <a:cs typeface="+mn-cs"/>
              </a:rPr>
              <a:t>ir </a:t>
            </a:r>
            <a:r>
              <a:rPr lang="lv-LV" sz="2000" u="sng" dirty="0">
                <a:solidFill>
                  <a:schemeClr val="tx2"/>
                </a:solidFill>
                <a:latin typeface="+mn-lt"/>
                <a:cs typeface="+mn-cs"/>
              </a:rPr>
              <a:t>atļaujā</a:t>
            </a:r>
            <a:r>
              <a:rPr lang="lv-LV" sz="2000" dirty="0">
                <a:solidFill>
                  <a:schemeClr val="tx2"/>
                </a:solidFill>
                <a:latin typeface="+mn-lt"/>
                <a:cs typeface="+mn-cs"/>
              </a:rPr>
              <a:t> noteiktais emitētās vielas daudzums vai citi noteiktos parametros izteikti faktori (koncentrācija vai emisijas līmenis), ko nedrīkst pārsniegt noteiktā laika periodā vai periodos, vai emitētās vielas daudzums vai koncentrācija, kuru nedrīkst pārsniegt iekārtas normālas darbības apstākļos un </a:t>
            </a:r>
            <a:r>
              <a:rPr lang="lv-LV" sz="2000" b="1" dirty="0">
                <a:solidFill>
                  <a:schemeClr val="tx2"/>
                </a:solidFill>
                <a:latin typeface="+mn-lt"/>
                <a:cs typeface="+mn-cs"/>
              </a:rPr>
              <a:t>kura nepārsniedz attiecīgo emisijas robežvērtību</a:t>
            </a:r>
            <a:r>
              <a:rPr lang="lv-LV" sz="2000" dirty="0">
                <a:solidFill>
                  <a:schemeClr val="tx2"/>
                </a:solidFill>
                <a:latin typeface="+mn-lt"/>
                <a:cs typeface="+mn-cs"/>
              </a:rPr>
              <a:t>.</a:t>
            </a:r>
          </a:p>
          <a:p>
            <a:pPr marL="342900" indent="-342900">
              <a:lnSpc>
                <a:spcPct val="90000"/>
              </a:lnSpc>
              <a:buFont typeface="Arial" panose="020B0604020202020204" pitchFamily="34" charset="0"/>
              <a:buChar char="•"/>
            </a:pPr>
            <a:r>
              <a:rPr lang="lv-LV" sz="2000" dirty="0">
                <a:solidFill>
                  <a:schemeClr val="tx2"/>
                </a:solidFill>
                <a:latin typeface="+mn-lt"/>
                <a:cs typeface="+mn-cs"/>
              </a:rPr>
              <a:t>Definētas pie noteiktiem apstākļiem – tā ir vielas koncentrācijai pie noteikta skābekļa satura sausā gāzē 273,15 K temperatūrā un pie 101,3 </a:t>
            </a:r>
            <a:r>
              <a:rPr lang="lv-LV" sz="2000" dirty="0" err="1">
                <a:solidFill>
                  <a:schemeClr val="tx2"/>
                </a:solidFill>
                <a:latin typeface="+mn-lt"/>
                <a:cs typeface="+mn-cs"/>
              </a:rPr>
              <a:t>kPa</a:t>
            </a:r>
            <a:r>
              <a:rPr lang="lv-LV" sz="2000" dirty="0">
                <a:solidFill>
                  <a:schemeClr val="tx2"/>
                </a:solidFill>
                <a:latin typeface="+mn-lt"/>
                <a:cs typeface="+mn-cs"/>
              </a:rPr>
              <a:t> spiediena</a:t>
            </a:r>
          </a:p>
          <a:p>
            <a:pPr marL="342900" indent="-342900">
              <a:lnSpc>
                <a:spcPct val="90000"/>
              </a:lnSpc>
              <a:buFont typeface="Arial" panose="020B0604020202020204" pitchFamily="34" charset="0"/>
              <a:buChar char="•"/>
            </a:pPr>
            <a:r>
              <a:rPr lang="lv-LV" sz="2000" dirty="0">
                <a:solidFill>
                  <a:schemeClr val="tx2"/>
                </a:solidFill>
                <a:latin typeface="+mn-lt"/>
                <a:cs typeface="+mn-cs"/>
              </a:rPr>
              <a:t>Aprēķina un pamato operators, izstrādājot SPAELP atbilstoši MK not. Nr. 182</a:t>
            </a:r>
          </a:p>
          <a:p>
            <a:pPr marL="342900" indent="-342900">
              <a:lnSpc>
                <a:spcPct val="90000"/>
              </a:lnSpc>
              <a:buFont typeface="Arial" panose="020B0604020202020204" pitchFamily="34" charset="0"/>
              <a:buChar char="•"/>
            </a:pPr>
            <a:r>
              <a:rPr lang="lv-LV" sz="2000" b="1" dirty="0">
                <a:solidFill>
                  <a:schemeClr val="tx2"/>
                </a:solidFill>
                <a:latin typeface="+mn-lt"/>
                <a:cs typeface="+mn-cs"/>
              </a:rPr>
              <a:t>Noteikts konkrētai tehniskai ierīcei</a:t>
            </a:r>
          </a:p>
          <a:p>
            <a:pPr marL="342900" indent="-342900">
              <a:lnSpc>
                <a:spcPct val="90000"/>
              </a:lnSpc>
              <a:buFont typeface="Arial" panose="020B0604020202020204" pitchFamily="34" charset="0"/>
              <a:buChar char="•"/>
            </a:pPr>
            <a:r>
              <a:rPr lang="lv-LV" sz="2000" b="1" dirty="0">
                <a:solidFill>
                  <a:schemeClr val="tx2"/>
                </a:solidFill>
                <a:latin typeface="+mn-lt"/>
                <a:cs typeface="+mn-cs"/>
              </a:rPr>
              <a:t>Emisijas daudzums sekundē ir modelēšanas parametrs</a:t>
            </a:r>
            <a:r>
              <a:rPr lang="lv-LV" sz="2000" dirty="0">
                <a:solidFill>
                  <a:schemeClr val="tx2"/>
                </a:solidFill>
                <a:latin typeface="+mn-lt"/>
                <a:cs typeface="+mn-cs"/>
              </a:rPr>
              <a:t>, kas parasti aprēķināts, izmantojot vidējo emisijas vērtību ilgākā laika posmā, līdz ar ko tas nav izmantojams emisijas limitu kontrolē.</a:t>
            </a:r>
          </a:p>
        </p:txBody>
      </p:sp>
      <p:pic>
        <p:nvPicPr>
          <p:cNvPr id="7" name="Picture 6">
            <a:extLst>
              <a:ext uri="{FF2B5EF4-FFF2-40B4-BE49-F238E27FC236}">
                <a16:creationId xmlns:a16="http://schemas.microsoft.com/office/drawing/2014/main" id="{A5AD60C5-A8A8-4B2E-9ECD-F04B954FAF4F}"/>
              </a:ext>
            </a:extLst>
          </p:cNvPr>
          <p:cNvPicPr/>
          <p:nvPr/>
        </p:nvPicPr>
        <p:blipFill>
          <a:blip r:embed="rId4"/>
          <a:stretch>
            <a:fillRect/>
          </a:stretch>
        </p:blipFill>
        <p:spPr>
          <a:xfrm>
            <a:off x="5552898" y="1380902"/>
            <a:ext cx="3793207" cy="29714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93004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534889" y="292101"/>
            <a:ext cx="8496944"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400" b="1" dirty="0">
                <a:solidFill>
                  <a:schemeClr val="tx1">
                    <a:lumMod val="65000"/>
                    <a:lumOff val="35000"/>
                  </a:schemeClr>
                </a:solidFill>
                <a:latin typeface="+mn-lt"/>
                <a:cs typeface="+mn-cs"/>
              </a:rPr>
              <a:t>Definīcijas: gaisa kvalitātes normatīvs (robežlielums)</a:t>
            </a:r>
          </a:p>
        </p:txBody>
      </p:sp>
      <p:sp>
        <p:nvSpPr>
          <p:cNvPr id="5124" name="Content Placeholder 2"/>
          <p:cNvSpPr txBox="1">
            <a:spLocks/>
          </p:cNvSpPr>
          <p:nvPr/>
        </p:nvSpPr>
        <p:spPr bwMode="auto">
          <a:xfrm>
            <a:off x="390873" y="950639"/>
            <a:ext cx="5162025"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342900" indent="-342900">
              <a:lnSpc>
                <a:spcPct val="90000"/>
              </a:lnSpc>
              <a:buFont typeface="Arial" panose="020B0604020202020204" pitchFamily="34" charset="0"/>
              <a:buChar char="•"/>
            </a:pPr>
            <a:r>
              <a:rPr lang="lv-LV" sz="2000" b="1" dirty="0">
                <a:solidFill>
                  <a:schemeClr val="tx2"/>
                </a:solidFill>
                <a:latin typeface="+mn-lt"/>
                <a:cs typeface="+mn-cs"/>
              </a:rPr>
              <a:t>Gaisa kvalitātes robežlielums</a:t>
            </a:r>
            <a:r>
              <a:rPr lang="lv-LV" sz="2000" dirty="0">
                <a:solidFill>
                  <a:schemeClr val="tx2"/>
                </a:solidFill>
                <a:latin typeface="+mn-lt"/>
                <a:cs typeface="+mn-cs"/>
              </a:rPr>
              <a:t> ir zinātniski pamatota piesārņojošas vielas koncentrācijas gaisā, kas noteikta, lai novērstu, nepieļautu vai mazinātu piesārņojuma kaitīgo iedarbību uz cilvēka veselību vai uz vidi.</a:t>
            </a:r>
          </a:p>
          <a:p>
            <a:pPr marL="342900" indent="-342900">
              <a:lnSpc>
                <a:spcPct val="90000"/>
              </a:lnSpc>
              <a:buFont typeface="Arial" panose="020B0604020202020204" pitchFamily="34" charset="0"/>
              <a:buChar char="•"/>
            </a:pPr>
            <a:r>
              <a:rPr lang="lv-LV" sz="2000" dirty="0">
                <a:solidFill>
                  <a:schemeClr val="tx2"/>
                </a:solidFill>
                <a:latin typeface="+mn-lt"/>
                <a:cs typeface="+mn-cs"/>
              </a:rPr>
              <a:t>Atbilstība gaisa kvalitātes robežlielumiem ir jānodrošina jebkurā vietā, kas atrodas teritorijā, kura ir pieejama iedzīvotājiem, un kurā ir pastāvīgas dzīvesvietas. </a:t>
            </a:r>
          </a:p>
          <a:p>
            <a:pPr marL="342900" indent="-342900">
              <a:lnSpc>
                <a:spcPct val="90000"/>
              </a:lnSpc>
              <a:buFont typeface="Arial" panose="020B0604020202020204" pitchFamily="34" charset="0"/>
              <a:buChar char="•"/>
            </a:pPr>
            <a:r>
              <a:rPr lang="lv-LV" sz="2000" dirty="0">
                <a:solidFill>
                  <a:schemeClr val="tx2"/>
                </a:solidFill>
                <a:latin typeface="+mn-lt"/>
                <a:cs typeface="+mn-cs"/>
              </a:rPr>
              <a:t>Gaisa kvalitātes normatīvi neattiecas uz rūpnīcu teritorijām vai rūpnieciskajām iekārtām, kur ir spēkā darba drošības un veselības aizsardzības noteikumi.</a:t>
            </a:r>
          </a:p>
        </p:txBody>
      </p:sp>
      <p:pic>
        <p:nvPicPr>
          <p:cNvPr id="7" name="Picture 6">
            <a:extLst>
              <a:ext uri="{FF2B5EF4-FFF2-40B4-BE49-F238E27FC236}">
                <a16:creationId xmlns:a16="http://schemas.microsoft.com/office/drawing/2014/main" id="{A5AD60C5-A8A8-4B2E-9ECD-F04B954FAF4F}"/>
              </a:ext>
            </a:extLst>
          </p:cNvPr>
          <p:cNvPicPr/>
          <p:nvPr/>
        </p:nvPicPr>
        <p:blipFill>
          <a:blip r:embed="rId4"/>
          <a:stretch>
            <a:fillRect/>
          </a:stretch>
        </p:blipFill>
        <p:spPr>
          <a:xfrm>
            <a:off x="5552898" y="1380902"/>
            <a:ext cx="3793207" cy="29714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84963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23" y="-6391"/>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635793" y="274638"/>
            <a:ext cx="8186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800" b="1" dirty="0">
                <a:solidFill>
                  <a:schemeClr val="tx1">
                    <a:lumMod val="65000"/>
                    <a:lumOff val="35000"/>
                  </a:schemeClr>
                </a:solidFill>
                <a:latin typeface="+mn-lt"/>
                <a:cs typeface="+mn-cs"/>
              </a:rPr>
              <a:t>Robežvērtības: ievēšanas grafiks</a:t>
            </a:r>
          </a:p>
        </p:txBody>
      </p:sp>
      <p:pic>
        <p:nvPicPr>
          <p:cNvPr id="32" name="Picture 31">
            <a:extLst>
              <a:ext uri="{FF2B5EF4-FFF2-40B4-BE49-F238E27FC236}">
                <a16:creationId xmlns:a16="http://schemas.microsoft.com/office/drawing/2014/main" id="{259B9B18-9066-42D5-99E9-B09E00A872D7}"/>
              </a:ext>
            </a:extLst>
          </p:cNvPr>
          <p:cNvPicPr/>
          <p:nvPr/>
        </p:nvPicPr>
        <p:blipFill>
          <a:blip r:embed="rId4"/>
          <a:stretch>
            <a:fillRect/>
          </a:stretch>
        </p:blipFill>
        <p:spPr>
          <a:xfrm>
            <a:off x="264086" y="1689229"/>
            <a:ext cx="8321549" cy="4954185"/>
          </a:xfrm>
          <a:prstGeom prst="rect">
            <a:avLst/>
          </a:prstGeom>
        </p:spPr>
      </p:pic>
      <p:sp>
        <p:nvSpPr>
          <p:cNvPr id="33" name="Content Placeholder 2">
            <a:extLst>
              <a:ext uri="{FF2B5EF4-FFF2-40B4-BE49-F238E27FC236}">
                <a16:creationId xmlns:a16="http://schemas.microsoft.com/office/drawing/2014/main" id="{91946DD1-4EDC-4B2F-99A0-9757356E904F}"/>
              </a:ext>
            </a:extLst>
          </p:cNvPr>
          <p:cNvSpPr txBox="1">
            <a:spLocks/>
          </p:cNvSpPr>
          <p:nvPr/>
        </p:nvSpPr>
        <p:spPr bwMode="auto">
          <a:xfrm>
            <a:off x="390873" y="1052736"/>
            <a:ext cx="9145016" cy="91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90000"/>
              </a:lnSpc>
            </a:pPr>
            <a:r>
              <a:rPr lang="lv-LV" sz="2400" u="sng" dirty="0">
                <a:solidFill>
                  <a:schemeClr val="tx1">
                    <a:lumMod val="65000"/>
                    <a:lumOff val="35000"/>
                  </a:schemeClr>
                </a:solidFill>
                <a:latin typeface="+mn-lt"/>
                <a:cs typeface="+mn-cs"/>
              </a:rPr>
              <a:t>Vidējas jaudas SI</a:t>
            </a:r>
          </a:p>
        </p:txBody>
      </p:sp>
    </p:spTree>
    <p:extLst>
      <p:ext uri="{BB962C8B-B14F-4D97-AF65-F5344CB8AC3E}">
        <p14:creationId xmlns:p14="http://schemas.microsoft.com/office/powerpoint/2010/main" val="1866120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534889" y="292101"/>
            <a:ext cx="8186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800" b="1" dirty="0">
                <a:solidFill>
                  <a:schemeClr val="tx1">
                    <a:lumMod val="65000"/>
                    <a:lumOff val="35000"/>
                  </a:schemeClr>
                </a:solidFill>
                <a:latin typeface="+mn-lt"/>
                <a:cs typeface="+mn-cs"/>
              </a:rPr>
              <a:t>Saturs</a:t>
            </a:r>
          </a:p>
        </p:txBody>
      </p:sp>
      <p:sp>
        <p:nvSpPr>
          <p:cNvPr id="5124" name="Content Placeholder 2"/>
          <p:cNvSpPr txBox="1">
            <a:spLocks/>
          </p:cNvSpPr>
          <p:nvPr/>
        </p:nvSpPr>
        <p:spPr bwMode="auto">
          <a:xfrm>
            <a:off x="605509" y="1316037"/>
            <a:ext cx="4249860"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285750" indent="-285750">
              <a:lnSpc>
                <a:spcPct val="90000"/>
              </a:lnSpc>
              <a:buFont typeface="Arial" panose="020B0604020202020204" pitchFamily="34" charset="0"/>
              <a:buChar char="•"/>
            </a:pPr>
            <a:r>
              <a:rPr lang="lv-LV" sz="2400" dirty="0">
                <a:solidFill>
                  <a:schemeClr val="tx1">
                    <a:lumMod val="65000"/>
                    <a:lumOff val="35000"/>
                  </a:schemeClr>
                </a:solidFill>
              </a:rPr>
              <a:t>Aktualizētās vadlīnijas </a:t>
            </a:r>
            <a:r>
              <a:rPr lang="lv-LV" sz="2400" b="1" u="sng" dirty="0">
                <a:solidFill>
                  <a:schemeClr val="tx1">
                    <a:lumMod val="65000"/>
                    <a:lumOff val="35000"/>
                  </a:schemeClr>
                </a:solidFill>
              </a:rPr>
              <a:t>vidējas</a:t>
            </a:r>
            <a:r>
              <a:rPr lang="lv-LV" sz="2400" dirty="0">
                <a:solidFill>
                  <a:schemeClr val="tx1">
                    <a:lumMod val="65000"/>
                    <a:lumOff val="35000"/>
                  </a:schemeClr>
                </a:solidFill>
              </a:rPr>
              <a:t> jaudas sadedzināšanas iekārtu regulējuma ieviešanai</a:t>
            </a:r>
          </a:p>
          <a:p>
            <a:pPr marL="285750" indent="-285750">
              <a:lnSpc>
                <a:spcPct val="90000"/>
              </a:lnSpc>
              <a:buFont typeface="Arial" panose="020B0604020202020204" pitchFamily="34" charset="0"/>
              <a:buChar char="•"/>
            </a:pPr>
            <a:endParaRPr lang="lv-LV" sz="2400" dirty="0">
              <a:solidFill>
                <a:schemeClr val="tx1">
                  <a:lumMod val="65000"/>
                  <a:lumOff val="35000"/>
                </a:schemeClr>
              </a:solidFill>
            </a:endParaRPr>
          </a:p>
          <a:p>
            <a:pPr marL="285750" indent="-285750">
              <a:lnSpc>
                <a:spcPct val="90000"/>
              </a:lnSpc>
              <a:buFont typeface="Arial" panose="020B0604020202020204" pitchFamily="34" charset="0"/>
              <a:buChar char="•"/>
            </a:pPr>
            <a:endParaRPr lang="lv-LV" sz="2400" dirty="0">
              <a:solidFill>
                <a:schemeClr val="tx1">
                  <a:lumMod val="65000"/>
                  <a:lumOff val="35000"/>
                </a:schemeClr>
              </a:solidFill>
            </a:endParaRPr>
          </a:p>
          <a:p>
            <a:pPr marL="285750" indent="-285750">
              <a:lnSpc>
                <a:spcPct val="90000"/>
              </a:lnSpc>
              <a:buFont typeface="Arial" panose="020B0604020202020204" pitchFamily="34" charset="0"/>
              <a:buChar char="•"/>
            </a:pPr>
            <a:endParaRPr lang="lv-LV" sz="2400" dirty="0">
              <a:solidFill>
                <a:schemeClr val="tx1">
                  <a:lumMod val="65000"/>
                  <a:lumOff val="35000"/>
                </a:schemeClr>
              </a:solidFill>
            </a:endParaRPr>
          </a:p>
          <a:p>
            <a:pPr marL="285750" indent="-285750">
              <a:lnSpc>
                <a:spcPct val="90000"/>
              </a:lnSpc>
              <a:buFont typeface="Arial" panose="020B0604020202020204" pitchFamily="34" charset="0"/>
              <a:buChar char="•"/>
            </a:pPr>
            <a:endParaRPr lang="lv-LV" sz="2400" dirty="0">
              <a:solidFill>
                <a:schemeClr val="tx1">
                  <a:lumMod val="65000"/>
                  <a:lumOff val="35000"/>
                </a:schemeClr>
              </a:solidFill>
            </a:endParaRPr>
          </a:p>
          <a:p>
            <a:pPr marL="285750" indent="-285750">
              <a:lnSpc>
                <a:spcPct val="90000"/>
              </a:lnSpc>
              <a:buFont typeface="Arial" panose="020B0604020202020204" pitchFamily="34" charset="0"/>
              <a:buChar char="•"/>
            </a:pPr>
            <a:endParaRPr lang="lv-LV" sz="2400" dirty="0">
              <a:solidFill>
                <a:schemeClr val="tx1">
                  <a:lumMod val="65000"/>
                  <a:lumOff val="35000"/>
                </a:schemeClr>
              </a:solidFill>
            </a:endParaRPr>
          </a:p>
          <a:p>
            <a:pPr marL="285750" indent="-285750">
              <a:lnSpc>
                <a:spcPct val="90000"/>
              </a:lnSpc>
              <a:buFont typeface="Arial" panose="020B0604020202020204" pitchFamily="34" charset="0"/>
              <a:buChar char="•"/>
            </a:pPr>
            <a:r>
              <a:rPr lang="lv-LV" sz="2400" dirty="0">
                <a:solidFill>
                  <a:schemeClr val="tx1">
                    <a:lumMod val="65000"/>
                    <a:lumOff val="35000"/>
                  </a:schemeClr>
                </a:solidFill>
              </a:rPr>
              <a:t>Vadlīnijas </a:t>
            </a:r>
            <a:r>
              <a:rPr lang="lv-LV" sz="2400" b="1" u="sng" dirty="0">
                <a:solidFill>
                  <a:schemeClr val="tx1">
                    <a:lumMod val="65000"/>
                    <a:lumOff val="35000"/>
                  </a:schemeClr>
                </a:solidFill>
              </a:rPr>
              <a:t>mazas</a:t>
            </a:r>
            <a:r>
              <a:rPr lang="lv-LV" sz="2400" dirty="0">
                <a:solidFill>
                  <a:schemeClr val="tx1">
                    <a:lumMod val="65000"/>
                    <a:lumOff val="35000"/>
                  </a:schemeClr>
                </a:solidFill>
              </a:rPr>
              <a:t> jaudas sadedzināšanas iekārtu regulējuma ieviešanai</a:t>
            </a:r>
          </a:p>
          <a:p>
            <a:pPr marL="285750" indent="-285750">
              <a:lnSpc>
                <a:spcPct val="90000"/>
              </a:lnSpc>
              <a:buFont typeface="Arial" panose="020B0604020202020204" pitchFamily="34" charset="0"/>
              <a:buChar char="•"/>
            </a:pPr>
            <a:endParaRPr lang="lv-LV" sz="2400" dirty="0">
              <a:solidFill>
                <a:schemeClr val="tx1">
                  <a:lumMod val="65000"/>
                  <a:lumOff val="35000"/>
                </a:schemeClr>
              </a:solidFill>
            </a:endParaRPr>
          </a:p>
          <a:p>
            <a:pPr marL="285750" indent="-285750">
              <a:lnSpc>
                <a:spcPct val="90000"/>
              </a:lnSpc>
              <a:buFont typeface="Arial" panose="020B0604020202020204" pitchFamily="34" charset="0"/>
              <a:buChar char="•"/>
            </a:pPr>
            <a:endParaRPr lang="lv-LV" sz="1600" dirty="0"/>
          </a:p>
        </p:txBody>
      </p:sp>
      <p:pic>
        <p:nvPicPr>
          <p:cNvPr id="3" name="Picture 2">
            <a:extLst>
              <a:ext uri="{FF2B5EF4-FFF2-40B4-BE49-F238E27FC236}">
                <a16:creationId xmlns:a16="http://schemas.microsoft.com/office/drawing/2014/main" id="{6887384F-8CF8-4F50-9CBB-23D1A2B3584D}"/>
              </a:ext>
            </a:extLst>
          </p:cNvPr>
          <p:cNvPicPr>
            <a:picLocks noChangeAspect="1"/>
          </p:cNvPicPr>
          <p:nvPr/>
        </p:nvPicPr>
        <p:blipFill>
          <a:blip r:embed="rId4"/>
          <a:stretch>
            <a:fillRect/>
          </a:stretch>
        </p:blipFill>
        <p:spPr>
          <a:xfrm>
            <a:off x="6682200" y="1155702"/>
            <a:ext cx="2155949" cy="3554609"/>
          </a:xfrm>
          <a:prstGeom prst="rect">
            <a:avLst/>
          </a:prstGeom>
          <a:ln>
            <a:solidFill>
              <a:schemeClr val="tx1"/>
            </a:solidFill>
          </a:ln>
        </p:spPr>
      </p:pic>
      <p:pic>
        <p:nvPicPr>
          <p:cNvPr id="7" name="Picture 6">
            <a:extLst>
              <a:ext uri="{FF2B5EF4-FFF2-40B4-BE49-F238E27FC236}">
                <a16:creationId xmlns:a16="http://schemas.microsoft.com/office/drawing/2014/main" id="{FE74F838-EE6F-4790-B794-009C7CFD803A}"/>
              </a:ext>
            </a:extLst>
          </p:cNvPr>
          <p:cNvPicPr>
            <a:picLocks noChangeAspect="1"/>
          </p:cNvPicPr>
          <p:nvPr/>
        </p:nvPicPr>
        <p:blipFill>
          <a:blip r:embed="rId5"/>
          <a:stretch>
            <a:fillRect/>
          </a:stretch>
        </p:blipFill>
        <p:spPr>
          <a:xfrm>
            <a:off x="5057200" y="3112033"/>
            <a:ext cx="2304161" cy="3422901"/>
          </a:xfrm>
          <a:prstGeom prst="rect">
            <a:avLst/>
          </a:prstGeom>
          <a:ln>
            <a:solidFill>
              <a:schemeClr val="tx1"/>
            </a:solid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23" y="-6391"/>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635793" y="274638"/>
            <a:ext cx="8186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800" b="1" dirty="0">
                <a:solidFill>
                  <a:schemeClr val="tx1">
                    <a:lumMod val="65000"/>
                    <a:lumOff val="35000"/>
                  </a:schemeClr>
                </a:solidFill>
                <a:latin typeface="+mn-lt"/>
                <a:cs typeface="+mn-cs"/>
              </a:rPr>
              <a:t>Robežvērtības: ievēšanas grafiks</a:t>
            </a:r>
          </a:p>
        </p:txBody>
      </p:sp>
      <p:sp>
        <p:nvSpPr>
          <p:cNvPr id="33" name="Content Placeholder 2">
            <a:extLst>
              <a:ext uri="{FF2B5EF4-FFF2-40B4-BE49-F238E27FC236}">
                <a16:creationId xmlns:a16="http://schemas.microsoft.com/office/drawing/2014/main" id="{91946DD1-4EDC-4B2F-99A0-9757356E904F}"/>
              </a:ext>
            </a:extLst>
          </p:cNvPr>
          <p:cNvSpPr txBox="1">
            <a:spLocks/>
          </p:cNvSpPr>
          <p:nvPr/>
        </p:nvSpPr>
        <p:spPr bwMode="auto">
          <a:xfrm>
            <a:off x="390873" y="1052736"/>
            <a:ext cx="9145016" cy="57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90000"/>
              </a:lnSpc>
            </a:pPr>
            <a:r>
              <a:rPr lang="lv-LV" sz="2400" u="sng" dirty="0">
                <a:solidFill>
                  <a:schemeClr val="tx1">
                    <a:lumMod val="65000"/>
                    <a:lumOff val="35000"/>
                  </a:schemeClr>
                </a:solidFill>
                <a:latin typeface="+mn-lt"/>
                <a:cs typeface="+mn-cs"/>
              </a:rPr>
              <a:t>Mazas jaudas SI</a:t>
            </a:r>
          </a:p>
        </p:txBody>
      </p:sp>
      <p:pic>
        <p:nvPicPr>
          <p:cNvPr id="3" name="Picture 2">
            <a:extLst>
              <a:ext uri="{FF2B5EF4-FFF2-40B4-BE49-F238E27FC236}">
                <a16:creationId xmlns:a16="http://schemas.microsoft.com/office/drawing/2014/main" id="{963FF7C1-19D9-4183-A6AA-8193B2C62811}"/>
              </a:ext>
            </a:extLst>
          </p:cNvPr>
          <p:cNvPicPr>
            <a:picLocks noChangeAspect="1"/>
          </p:cNvPicPr>
          <p:nvPr/>
        </p:nvPicPr>
        <p:blipFill>
          <a:blip r:embed="rId4"/>
          <a:stretch>
            <a:fillRect/>
          </a:stretch>
        </p:blipFill>
        <p:spPr>
          <a:xfrm>
            <a:off x="376657" y="1484784"/>
            <a:ext cx="8232531" cy="4846662"/>
          </a:xfrm>
          <a:prstGeom prst="rect">
            <a:avLst/>
          </a:prstGeom>
        </p:spPr>
      </p:pic>
    </p:spTree>
    <p:extLst>
      <p:ext uri="{BB962C8B-B14F-4D97-AF65-F5344CB8AC3E}">
        <p14:creationId xmlns:p14="http://schemas.microsoft.com/office/powerpoint/2010/main" val="1796170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534889" y="292101"/>
            <a:ext cx="8496944"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400" b="1" dirty="0">
                <a:solidFill>
                  <a:schemeClr val="tx1">
                    <a:lumMod val="65000"/>
                    <a:lumOff val="35000"/>
                  </a:schemeClr>
                </a:solidFill>
                <a:latin typeface="+mn-lt"/>
                <a:cs typeface="+mn-cs"/>
              </a:rPr>
              <a:t>Robežvērtības: iekārtām, kurās izmanto vairākus kurināmā veidus</a:t>
            </a:r>
          </a:p>
        </p:txBody>
      </p:sp>
      <p:sp>
        <p:nvSpPr>
          <p:cNvPr id="5124" name="Content Placeholder 2"/>
          <p:cNvSpPr txBox="1">
            <a:spLocks/>
          </p:cNvSpPr>
          <p:nvPr/>
        </p:nvSpPr>
        <p:spPr bwMode="auto">
          <a:xfrm>
            <a:off x="390873" y="950639"/>
            <a:ext cx="9043726"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90000"/>
              </a:lnSpc>
            </a:pPr>
            <a:endParaRPr lang="lv-LV" sz="2000" dirty="0">
              <a:solidFill>
                <a:schemeClr val="tx2"/>
              </a:solidFill>
              <a:latin typeface="+mn-lt"/>
              <a:cs typeface="+mn-cs"/>
            </a:endParaRPr>
          </a:p>
        </p:txBody>
      </p:sp>
      <p:pic>
        <p:nvPicPr>
          <p:cNvPr id="3" name="Picture 2">
            <a:extLst>
              <a:ext uri="{FF2B5EF4-FFF2-40B4-BE49-F238E27FC236}">
                <a16:creationId xmlns:a16="http://schemas.microsoft.com/office/drawing/2014/main" id="{66654DF5-3AE2-434F-B58A-06CE70056374}"/>
              </a:ext>
            </a:extLst>
          </p:cNvPr>
          <p:cNvPicPr>
            <a:picLocks noChangeAspect="1"/>
          </p:cNvPicPr>
          <p:nvPr/>
        </p:nvPicPr>
        <p:blipFill>
          <a:blip r:embed="rId4"/>
          <a:stretch>
            <a:fillRect/>
          </a:stretch>
        </p:blipFill>
        <p:spPr>
          <a:xfrm>
            <a:off x="753395" y="1100904"/>
            <a:ext cx="8203948" cy="5542510"/>
          </a:xfrm>
          <a:prstGeom prst="rect">
            <a:avLst/>
          </a:prstGeom>
        </p:spPr>
      </p:pic>
    </p:spTree>
    <p:extLst>
      <p:ext uri="{BB962C8B-B14F-4D97-AF65-F5344CB8AC3E}">
        <p14:creationId xmlns:p14="http://schemas.microsoft.com/office/powerpoint/2010/main" val="2910925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534889" y="292101"/>
            <a:ext cx="8496944"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400" b="1" dirty="0">
                <a:solidFill>
                  <a:schemeClr val="tx1">
                    <a:lumMod val="65000"/>
                    <a:lumOff val="35000"/>
                  </a:schemeClr>
                </a:solidFill>
                <a:latin typeface="+mn-lt"/>
                <a:cs typeface="+mn-cs"/>
              </a:rPr>
              <a:t>Robežvērtības: apvienošanas gadījumā</a:t>
            </a:r>
          </a:p>
        </p:txBody>
      </p:sp>
      <p:sp>
        <p:nvSpPr>
          <p:cNvPr id="5124" name="Content Placeholder 2"/>
          <p:cNvSpPr txBox="1">
            <a:spLocks/>
          </p:cNvSpPr>
          <p:nvPr/>
        </p:nvSpPr>
        <p:spPr bwMode="auto">
          <a:xfrm>
            <a:off x="390873" y="950639"/>
            <a:ext cx="9043726"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342900" indent="-342900">
              <a:lnSpc>
                <a:spcPct val="90000"/>
              </a:lnSpc>
              <a:buFont typeface="Arial" panose="020B0604020202020204" pitchFamily="34" charset="0"/>
              <a:buChar char="•"/>
            </a:pPr>
            <a:r>
              <a:rPr lang="lv-LV" sz="2000" dirty="0">
                <a:solidFill>
                  <a:schemeClr val="tx1">
                    <a:lumMod val="65000"/>
                    <a:lumOff val="35000"/>
                  </a:schemeClr>
                </a:solidFill>
                <a:latin typeface="+mn-lt"/>
                <a:cs typeface="+mn-cs"/>
              </a:rPr>
              <a:t>Emisijas limitu noteikšanas principi gadījumos, kad vairāku tehnisko ierīču dūmgāzes tiek izvadītas caur vienu dūmeni</a:t>
            </a:r>
          </a:p>
          <a:p>
            <a:pPr marL="342900" indent="-342900">
              <a:lnSpc>
                <a:spcPct val="90000"/>
              </a:lnSpc>
              <a:buFont typeface="Arial" panose="020B0604020202020204" pitchFamily="34" charset="0"/>
              <a:buChar char="•"/>
            </a:pPr>
            <a:endParaRPr lang="lv-LV" sz="2000" dirty="0">
              <a:solidFill>
                <a:schemeClr val="tx1">
                  <a:lumMod val="65000"/>
                  <a:lumOff val="35000"/>
                </a:schemeClr>
              </a:solidFill>
              <a:latin typeface="+mn-lt"/>
              <a:cs typeface="+mn-cs"/>
            </a:endParaRPr>
          </a:p>
          <a:p>
            <a:pPr marL="342900" indent="-342900">
              <a:lnSpc>
                <a:spcPct val="90000"/>
              </a:lnSpc>
              <a:buFont typeface="Arial" panose="020B0604020202020204" pitchFamily="34" charset="0"/>
              <a:buChar char="•"/>
            </a:pPr>
            <a:endParaRPr lang="lv-LV" sz="2000" dirty="0">
              <a:solidFill>
                <a:schemeClr val="tx1">
                  <a:lumMod val="65000"/>
                  <a:lumOff val="35000"/>
                </a:schemeClr>
              </a:solidFill>
              <a:latin typeface="+mn-lt"/>
              <a:cs typeface="+mn-cs"/>
            </a:endParaRPr>
          </a:p>
        </p:txBody>
      </p:sp>
      <p:graphicFrame>
        <p:nvGraphicFramePr>
          <p:cNvPr id="11" name="Table 11">
            <a:extLst>
              <a:ext uri="{FF2B5EF4-FFF2-40B4-BE49-F238E27FC236}">
                <a16:creationId xmlns:a16="http://schemas.microsoft.com/office/drawing/2014/main" id="{B0A627AD-5200-457A-8E92-CBC7FA352007}"/>
              </a:ext>
            </a:extLst>
          </p:cNvPr>
          <p:cNvGraphicFramePr>
            <a:graphicFrameLocks noGrp="1"/>
          </p:cNvGraphicFramePr>
          <p:nvPr>
            <p:extLst>
              <p:ext uri="{D42A27DB-BD31-4B8C-83A1-F6EECF244321}">
                <p14:modId xmlns:p14="http://schemas.microsoft.com/office/powerpoint/2010/main" val="627616463"/>
              </p:ext>
            </p:extLst>
          </p:nvPr>
        </p:nvGraphicFramePr>
        <p:xfrm>
          <a:off x="746745" y="1749169"/>
          <a:ext cx="8573120" cy="4928816"/>
        </p:xfrm>
        <a:graphic>
          <a:graphicData uri="http://schemas.openxmlformats.org/drawingml/2006/table">
            <a:tbl>
              <a:tblPr firstRow="1" bandRow="1">
                <a:tableStyleId>{BC89EF96-8CEA-46FF-86C4-4CE0E7609802}</a:tableStyleId>
              </a:tblPr>
              <a:tblGrid>
                <a:gridCol w="1750033">
                  <a:extLst>
                    <a:ext uri="{9D8B030D-6E8A-4147-A177-3AD203B41FA5}">
                      <a16:colId xmlns:a16="http://schemas.microsoft.com/office/drawing/2014/main" val="2290686821"/>
                    </a:ext>
                  </a:extLst>
                </a:gridCol>
                <a:gridCol w="3510719">
                  <a:extLst>
                    <a:ext uri="{9D8B030D-6E8A-4147-A177-3AD203B41FA5}">
                      <a16:colId xmlns:a16="http://schemas.microsoft.com/office/drawing/2014/main" val="516274572"/>
                    </a:ext>
                  </a:extLst>
                </a:gridCol>
                <a:gridCol w="3312368">
                  <a:extLst>
                    <a:ext uri="{9D8B030D-6E8A-4147-A177-3AD203B41FA5}">
                      <a16:colId xmlns:a16="http://schemas.microsoft.com/office/drawing/2014/main" val="5576810"/>
                    </a:ext>
                  </a:extLst>
                </a:gridCol>
              </a:tblGrid>
              <a:tr h="1631415">
                <a:tc>
                  <a:txBody>
                    <a:bodyPr/>
                    <a:lstStyle/>
                    <a:p>
                      <a:endParaRPr lang="lv-LV"/>
                    </a:p>
                  </a:txBody>
                  <a:tcPr/>
                </a:tc>
                <a:tc>
                  <a:txBody>
                    <a:bodyPr/>
                    <a:lstStyle/>
                    <a:p>
                      <a:pPr marL="342900" lvl="0" indent="-342900" algn="just">
                        <a:lnSpc>
                          <a:spcPct val="115000"/>
                        </a:lnSpc>
                        <a:buFont typeface="Symbol" panose="05050102010706020507" pitchFamily="18" charset="2"/>
                        <a:buChar char=""/>
                      </a:pPr>
                      <a:r>
                        <a:rPr lang="lv-LV" sz="1600" b="1" dirty="0">
                          <a:solidFill>
                            <a:srgbClr val="365F91"/>
                          </a:solidFill>
                          <a:effectLst/>
                        </a:rPr>
                        <a:t>Viena vidējas jaudas sadedzināšanas iekārta, kas sastāv no 2 tehniskām ierīcēm, ar kopējo jaudu 4 MW</a:t>
                      </a:r>
                      <a:endParaRPr lang="lv-LV" sz="1600" dirty="0">
                        <a:effectLst/>
                      </a:endParaRPr>
                    </a:p>
                    <a:p>
                      <a:pPr marL="342900" lvl="0" indent="-342900" algn="just">
                        <a:lnSpc>
                          <a:spcPct val="115000"/>
                        </a:lnSpc>
                        <a:spcAft>
                          <a:spcPts val="1000"/>
                        </a:spcAft>
                        <a:buFont typeface="Symbol" panose="05050102010706020507" pitchFamily="18" charset="2"/>
                        <a:buChar char=""/>
                      </a:pPr>
                      <a:r>
                        <a:rPr lang="lv-LV" sz="1600" b="1" dirty="0">
                          <a:solidFill>
                            <a:srgbClr val="365F91"/>
                          </a:solidFill>
                          <a:effectLst/>
                        </a:rPr>
                        <a:t>Izmanto vienu kurināmā veidu</a:t>
                      </a:r>
                      <a:endParaRPr lang="lv-LV" sz="1600" dirty="0">
                        <a:effectLst/>
                        <a:latin typeface="Calibri" panose="020F0502020204030204" pitchFamily="34" charset="0"/>
                        <a:ea typeface="Calibri" panose="020F0502020204030204" pitchFamily="34" charset="0"/>
                        <a:cs typeface="DokChampa" panose="020B0604020202020204" pitchFamily="34" charset="-34"/>
                      </a:endParaRPr>
                    </a:p>
                  </a:txBody>
                  <a:tcPr marL="68580" marR="68580" marT="0" marB="0"/>
                </a:tc>
                <a:tc>
                  <a:txBody>
                    <a:bodyPr/>
                    <a:lstStyle/>
                    <a:p>
                      <a:pPr marL="342900" lvl="0" indent="-342900" algn="just">
                        <a:lnSpc>
                          <a:spcPct val="115000"/>
                        </a:lnSpc>
                        <a:spcAft>
                          <a:spcPts val="1000"/>
                        </a:spcAft>
                        <a:buFont typeface="Wingdings" panose="05000000000000000000" pitchFamily="2" charset="2"/>
                        <a:buChar char=""/>
                      </a:pPr>
                      <a:r>
                        <a:rPr lang="lv-LV" sz="1600" b="1" dirty="0">
                          <a:solidFill>
                            <a:srgbClr val="365F91"/>
                          </a:solidFill>
                          <a:effectLst/>
                        </a:rPr>
                        <a:t>Tiek piemērotas emisijas robežvērtības sadedzināšanas iekārtām ar jaudu no 1 līdz 5 MW (Noteikumu 4. pielikuma II. vai III. nodaļa vai 5. pielikums)</a:t>
                      </a:r>
                      <a:endParaRPr lang="lv-LV" sz="1600" dirty="0">
                        <a:effectLst/>
                        <a:latin typeface="Calibri" panose="020F0502020204030204" pitchFamily="34" charset="0"/>
                        <a:ea typeface="Calibri" panose="020F0502020204030204" pitchFamily="34" charset="0"/>
                        <a:cs typeface="DokChampa" panose="020B0604020202020204" pitchFamily="34" charset="-34"/>
                      </a:endParaRPr>
                    </a:p>
                  </a:txBody>
                  <a:tcPr marL="68580" marR="68580" marT="0" marB="0"/>
                </a:tc>
                <a:extLst>
                  <a:ext uri="{0D108BD9-81ED-4DB2-BD59-A6C34878D82A}">
                    <a16:rowId xmlns:a16="http://schemas.microsoft.com/office/drawing/2014/main" val="568614175"/>
                  </a:ext>
                </a:extLst>
              </a:tr>
              <a:tr h="1631415">
                <a:tc>
                  <a:txBody>
                    <a:bodyPr/>
                    <a:lstStyle/>
                    <a:p>
                      <a:endParaRPr lang="lv-LV"/>
                    </a:p>
                  </a:txBody>
                  <a:tcPr/>
                </a:tc>
                <a:tc>
                  <a:txBody>
                    <a:bodyPr/>
                    <a:lstStyle/>
                    <a:p>
                      <a:pPr marL="342900" lvl="0" indent="-342900" algn="just">
                        <a:lnSpc>
                          <a:spcPct val="115000"/>
                        </a:lnSpc>
                        <a:buFont typeface="Symbol" panose="05050102010706020507" pitchFamily="18" charset="2"/>
                        <a:buChar char=""/>
                      </a:pPr>
                      <a:r>
                        <a:rPr lang="lv-LV" sz="1600" b="1" dirty="0">
                          <a:solidFill>
                            <a:srgbClr val="365F91"/>
                          </a:solidFill>
                          <a:effectLst/>
                        </a:rPr>
                        <a:t>Viena vidējas jaudas sadedzināšanas iekārta, kas sastāv no 2 tehniskām ierīcēm, ar kopējo jaudu 5,5 MW</a:t>
                      </a:r>
                      <a:endParaRPr lang="lv-LV" sz="1600" dirty="0">
                        <a:effectLst/>
                      </a:endParaRPr>
                    </a:p>
                    <a:p>
                      <a:pPr marL="342900" lvl="0" indent="-342900" algn="just">
                        <a:lnSpc>
                          <a:spcPct val="115000"/>
                        </a:lnSpc>
                        <a:spcAft>
                          <a:spcPts val="1000"/>
                        </a:spcAft>
                        <a:buFont typeface="Symbol" panose="05050102010706020507" pitchFamily="18" charset="2"/>
                        <a:buChar char=""/>
                      </a:pPr>
                      <a:r>
                        <a:rPr lang="lv-LV" sz="1600" b="1" dirty="0">
                          <a:solidFill>
                            <a:srgbClr val="365F91"/>
                          </a:solidFill>
                          <a:effectLst/>
                        </a:rPr>
                        <a:t>Izmanto vienu kurināmā veidu</a:t>
                      </a:r>
                      <a:endParaRPr lang="lv-LV" sz="1600" dirty="0">
                        <a:effectLst/>
                        <a:latin typeface="Calibri" panose="020F0502020204030204" pitchFamily="34" charset="0"/>
                        <a:ea typeface="Calibri" panose="020F0502020204030204" pitchFamily="34" charset="0"/>
                        <a:cs typeface="DokChampa" panose="020B0604020202020204" pitchFamily="34" charset="-34"/>
                      </a:endParaRPr>
                    </a:p>
                  </a:txBody>
                  <a:tcPr marL="68580" marR="68580" marT="0" marB="0"/>
                </a:tc>
                <a:tc>
                  <a:txBody>
                    <a:bodyPr/>
                    <a:lstStyle/>
                    <a:p>
                      <a:pPr marL="342900" lvl="0" indent="-342900" algn="just">
                        <a:lnSpc>
                          <a:spcPct val="115000"/>
                        </a:lnSpc>
                        <a:spcAft>
                          <a:spcPts val="1000"/>
                        </a:spcAft>
                        <a:buFont typeface="Wingdings" panose="05000000000000000000" pitchFamily="2" charset="2"/>
                        <a:buChar char=""/>
                      </a:pPr>
                      <a:r>
                        <a:rPr lang="lv-LV" sz="1600" b="1" dirty="0">
                          <a:solidFill>
                            <a:srgbClr val="365F91"/>
                          </a:solidFill>
                          <a:effectLst/>
                        </a:rPr>
                        <a:t>Tiek piemērotas emisijas robežvērtības sadedzināšanas iekārtām ar jaudu no 5 līdz 50 MW (Noteikumu 4. pielikuma I. vai II. nodaļa vai 5. pielikums)</a:t>
                      </a:r>
                      <a:endParaRPr lang="lv-LV" sz="1600" dirty="0">
                        <a:effectLst/>
                        <a:latin typeface="Calibri" panose="020F0502020204030204" pitchFamily="34" charset="0"/>
                        <a:ea typeface="Calibri" panose="020F0502020204030204" pitchFamily="34" charset="0"/>
                        <a:cs typeface="DokChampa" panose="020B0604020202020204" pitchFamily="34" charset="-34"/>
                      </a:endParaRPr>
                    </a:p>
                  </a:txBody>
                  <a:tcPr marL="68580" marR="68580" marT="0" marB="0"/>
                </a:tc>
                <a:extLst>
                  <a:ext uri="{0D108BD9-81ED-4DB2-BD59-A6C34878D82A}">
                    <a16:rowId xmlns:a16="http://schemas.microsoft.com/office/drawing/2014/main" val="3766327218"/>
                  </a:ext>
                </a:extLst>
              </a:tr>
              <a:tr h="1631415">
                <a:tc>
                  <a:txBody>
                    <a:bodyPr/>
                    <a:lstStyle/>
                    <a:p>
                      <a:endParaRPr lang="lv-LV"/>
                    </a:p>
                  </a:txBody>
                  <a:tcPr/>
                </a:tc>
                <a:tc>
                  <a:txBody>
                    <a:bodyPr/>
                    <a:lstStyle/>
                    <a:p>
                      <a:pPr marL="342900" lvl="0" indent="-342900" algn="just">
                        <a:lnSpc>
                          <a:spcPct val="115000"/>
                        </a:lnSpc>
                        <a:buFont typeface="Symbol" panose="05050102010706020507" pitchFamily="18" charset="2"/>
                        <a:buChar char=""/>
                      </a:pPr>
                      <a:r>
                        <a:rPr lang="lv-LV" sz="1600" b="1" dirty="0">
                          <a:solidFill>
                            <a:srgbClr val="365F91"/>
                          </a:solidFill>
                          <a:effectLst/>
                        </a:rPr>
                        <a:t>Viena vidējas jaudas sadedzināšanas iekārta, kas sastāv no 2 tehniskām ierīcēm, ar kopējo jaudu 7 MW</a:t>
                      </a:r>
                      <a:endParaRPr lang="lv-LV" sz="1600" dirty="0">
                        <a:effectLst/>
                      </a:endParaRPr>
                    </a:p>
                    <a:p>
                      <a:pPr marL="342900" lvl="0" indent="-342900" algn="just">
                        <a:lnSpc>
                          <a:spcPct val="115000"/>
                        </a:lnSpc>
                        <a:spcAft>
                          <a:spcPts val="1000"/>
                        </a:spcAft>
                        <a:buFont typeface="Symbol" panose="05050102010706020507" pitchFamily="18" charset="2"/>
                        <a:buChar char=""/>
                      </a:pPr>
                      <a:r>
                        <a:rPr lang="lv-LV" sz="1600" b="1" dirty="0">
                          <a:solidFill>
                            <a:srgbClr val="365F91"/>
                          </a:solidFill>
                          <a:effectLst/>
                        </a:rPr>
                        <a:t>Izmanto divus kurināmā veidus</a:t>
                      </a:r>
                      <a:endParaRPr lang="lv-LV" sz="1600" dirty="0">
                        <a:effectLst/>
                        <a:latin typeface="Calibri" panose="020F0502020204030204" pitchFamily="34" charset="0"/>
                        <a:ea typeface="Calibri" panose="020F0502020204030204" pitchFamily="34" charset="0"/>
                        <a:cs typeface="DokChampa" panose="020B0604020202020204" pitchFamily="34" charset="-34"/>
                      </a:endParaRPr>
                    </a:p>
                  </a:txBody>
                  <a:tcPr marL="68580" marR="68580" marT="0" marB="0"/>
                </a:tc>
                <a:tc>
                  <a:txBody>
                    <a:bodyPr/>
                    <a:lstStyle/>
                    <a:p>
                      <a:pPr marL="342900" lvl="0" indent="-342900" algn="just">
                        <a:lnSpc>
                          <a:spcPct val="115000"/>
                        </a:lnSpc>
                        <a:spcAft>
                          <a:spcPts val="1000"/>
                        </a:spcAft>
                        <a:buFont typeface="Wingdings" panose="05000000000000000000" pitchFamily="2" charset="2"/>
                        <a:buChar char=""/>
                      </a:pPr>
                      <a:r>
                        <a:rPr lang="lv-LV" sz="1600" b="1" dirty="0">
                          <a:solidFill>
                            <a:srgbClr val="365F91"/>
                          </a:solidFill>
                          <a:effectLst/>
                        </a:rPr>
                        <a:t>Emisijas robežvērtības tiek noteiktas kā vidējas jaudas sadedzināšanas iekārtām, kurās izmanto vairākus kurināmā veidus (sk. šo Vadlīniju 4.3. sadaļu) </a:t>
                      </a:r>
                      <a:endParaRPr lang="lv-LV" sz="1600" dirty="0">
                        <a:effectLst/>
                        <a:latin typeface="Calibri" panose="020F0502020204030204" pitchFamily="34" charset="0"/>
                        <a:ea typeface="Calibri" panose="020F0502020204030204" pitchFamily="34" charset="0"/>
                        <a:cs typeface="DokChampa" panose="020B0604020202020204" pitchFamily="34" charset="-34"/>
                      </a:endParaRPr>
                    </a:p>
                  </a:txBody>
                  <a:tcPr marL="68580" marR="68580" marT="0" marB="0"/>
                </a:tc>
                <a:extLst>
                  <a:ext uri="{0D108BD9-81ED-4DB2-BD59-A6C34878D82A}">
                    <a16:rowId xmlns:a16="http://schemas.microsoft.com/office/drawing/2014/main" val="2224850824"/>
                  </a:ext>
                </a:extLst>
              </a:tr>
            </a:tbl>
          </a:graphicData>
        </a:graphic>
      </p:graphicFrame>
      <p:pic>
        <p:nvPicPr>
          <p:cNvPr id="14" name="Picture 13">
            <a:extLst>
              <a:ext uri="{FF2B5EF4-FFF2-40B4-BE49-F238E27FC236}">
                <a16:creationId xmlns:a16="http://schemas.microsoft.com/office/drawing/2014/main" id="{C69D2314-F652-48BB-B150-C18B54404A5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6937" y="1958492"/>
            <a:ext cx="1008112" cy="1388467"/>
          </a:xfrm>
          <a:prstGeom prst="rect">
            <a:avLst/>
          </a:prstGeom>
          <a:noFill/>
          <a:ln>
            <a:noFill/>
          </a:ln>
        </p:spPr>
      </p:pic>
      <p:pic>
        <p:nvPicPr>
          <p:cNvPr id="15" name="Picture 14">
            <a:extLst>
              <a:ext uri="{FF2B5EF4-FFF2-40B4-BE49-F238E27FC236}">
                <a16:creationId xmlns:a16="http://schemas.microsoft.com/office/drawing/2014/main" id="{CD14A6F2-6AB3-4B6D-BCC0-61213F255CFC}"/>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66937" y="3501319"/>
            <a:ext cx="1008112" cy="1424516"/>
          </a:xfrm>
          <a:prstGeom prst="rect">
            <a:avLst/>
          </a:prstGeom>
          <a:noFill/>
          <a:ln>
            <a:noFill/>
          </a:ln>
        </p:spPr>
      </p:pic>
      <p:pic>
        <p:nvPicPr>
          <p:cNvPr id="16" name="Picture 15">
            <a:extLst>
              <a:ext uri="{FF2B5EF4-FFF2-40B4-BE49-F238E27FC236}">
                <a16:creationId xmlns:a16="http://schemas.microsoft.com/office/drawing/2014/main" id="{CA753C00-433C-41DB-9089-AAC1564F6CCE}"/>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6937" y="5218898"/>
            <a:ext cx="1008112" cy="1424516"/>
          </a:xfrm>
          <a:prstGeom prst="rect">
            <a:avLst/>
          </a:prstGeom>
          <a:noFill/>
          <a:ln>
            <a:noFill/>
          </a:ln>
        </p:spPr>
      </p:pic>
    </p:spTree>
    <p:extLst>
      <p:ext uri="{BB962C8B-B14F-4D97-AF65-F5344CB8AC3E}">
        <p14:creationId xmlns:p14="http://schemas.microsoft.com/office/powerpoint/2010/main" val="2889833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534889" y="292101"/>
            <a:ext cx="8496944"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400" b="1" dirty="0">
                <a:solidFill>
                  <a:schemeClr val="tx1">
                    <a:lumMod val="65000"/>
                    <a:lumOff val="35000"/>
                  </a:schemeClr>
                </a:solidFill>
                <a:latin typeface="+mn-lt"/>
                <a:cs typeface="+mn-cs"/>
              </a:rPr>
              <a:t>Robežvērtības: apvienošanas gadījumā</a:t>
            </a:r>
          </a:p>
        </p:txBody>
      </p:sp>
      <p:sp>
        <p:nvSpPr>
          <p:cNvPr id="5124" name="Content Placeholder 2"/>
          <p:cNvSpPr txBox="1">
            <a:spLocks/>
          </p:cNvSpPr>
          <p:nvPr/>
        </p:nvSpPr>
        <p:spPr bwMode="auto">
          <a:xfrm>
            <a:off x="390873" y="950639"/>
            <a:ext cx="9043726"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342900" indent="-342900">
              <a:lnSpc>
                <a:spcPct val="90000"/>
              </a:lnSpc>
              <a:buFont typeface="Arial" panose="020B0604020202020204" pitchFamily="34" charset="0"/>
              <a:buChar char="•"/>
            </a:pPr>
            <a:r>
              <a:rPr lang="lv-LV" sz="2000" dirty="0">
                <a:solidFill>
                  <a:schemeClr val="tx1">
                    <a:lumMod val="65000"/>
                    <a:lumOff val="35000"/>
                  </a:schemeClr>
                </a:solidFill>
                <a:latin typeface="+mn-lt"/>
                <a:cs typeface="+mn-cs"/>
              </a:rPr>
              <a:t>Emisijas limitu noteikšanas principi gadījumos, kad vairāku tehnisko ierīču dūmgāzes tiek izvadītas caur vienu dūmeni</a:t>
            </a:r>
          </a:p>
          <a:p>
            <a:pPr marL="342900" indent="-342900">
              <a:lnSpc>
                <a:spcPct val="90000"/>
              </a:lnSpc>
              <a:buFont typeface="Arial" panose="020B0604020202020204" pitchFamily="34" charset="0"/>
              <a:buChar char="•"/>
            </a:pPr>
            <a:endParaRPr lang="lv-LV" sz="2000" dirty="0">
              <a:solidFill>
                <a:schemeClr val="tx1">
                  <a:lumMod val="65000"/>
                  <a:lumOff val="35000"/>
                </a:schemeClr>
              </a:solidFill>
              <a:latin typeface="+mn-lt"/>
              <a:cs typeface="+mn-cs"/>
            </a:endParaRPr>
          </a:p>
          <a:p>
            <a:pPr marL="342900" indent="-342900">
              <a:lnSpc>
                <a:spcPct val="90000"/>
              </a:lnSpc>
              <a:buFont typeface="Arial" panose="020B0604020202020204" pitchFamily="34" charset="0"/>
              <a:buChar char="•"/>
            </a:pPr>
            <a:endParaRPr lang="lv-LV" sz="2000" dirty="0">
              <a:solidFill>
                <a:schemeClr val="tx1">
                  <a:lumMod val="65000"/>
                  <a:lumOff val="35000"/>
                </a:schemeClr>
              </a:solidFill>
              <a:latin typeface="+mn-lt"/>
              <a:cs typeface="+mn-cs"/>
            </a:endParaRPr>
          </a:p>
        </p:txBody>
      </p:sp>
      <p:graphicFrame>
        <p:nvGraphicFramePr>
          <p:cNvPr id="11" name="Table 11">
            <a:extLst>
              <a:ext uri="{FF2B5EF4-FFF2-40B4-BE49-F238E27FC236}">
                <a16:creationId xmlns:a16="http://schemas.microsoft.com/office/drawing/2014/main" id="{B0A627AD-5200-457A-8E92-CBC7FA352007}"/>
              </a:ext>
            </a:extLst>
          </p:cNvPr>
          <p:cNvGraphicFramePr>
            <a:graphicFrameLocks noGrp="1"/>
          </p:cNvGraphicFramePr>
          <p:nvPr>
            <p:extLst>
              <p:ext uri="{D42A27DB-BD31-4B8C-83A1-F6EECF244321}">
                <p14:modId xmlns:p14="http://schemas.microsoft.com/office/powerpoint/2010/main" val="1729947515"/>
              </p:ext>
            </p:extLst>
          </p:nvPr>
        </p:nvGraphicFramePr>
        <p:xfrm>
          <a:off x="770247" y="1629039"/>
          <a:ext cx="8573120" cy="3628898"/>
        </p:xfrm>
        <a:graphic>
          <a:graphicData uri="http://schemas.openxmlformats.org/drawingml/2006/table">
            <a:tbl>
              <a:tblPr firstRow="1" bandRow="1">
                <a:tableStyleId>{BC89EF96-8CEA-46FF-86C4-4CE0E7609802}</a:tableStyleId>
              </a:tblPr>
              <a:tblGrid>
                <a:gridCol w="1750033">
                  <a:extLst>
                    <a:ext uri="{9D8B030D-6E8A-4147-A177-3AD203B41FA5}">
                      <a16:colId xmlns:a16="http://schemas.microsoft.com/office/drawing/2014/main" val="2290686821"/>
                    </a:ext>
                  </a:extLst>
                </a:gridCol>
                <a:gridCol w="2718631">
                  <a:extLst>
                    <a:ext uri="{9D8B030D-6E8A-4147-A177-3AD203B41FA5}">
                      <a16:colId xmlns:a16="http://schemas.microsoft.com/office/drawing/2014/main" val="516274572"/>
                    </a:ext>
                  </a:extLst>
                </a:gridCol>
                <a:gridCol w="4104456">
                  <a:extLst>
                    <a:ext uri="{9D8B030D-6E8A-4147-A177-3AD203B41FA5}">
                      <a16:colId xmlns:a16="http://schemas.microsoft.com/office/drawing/2014/main" val="5576810"/>
                    </a:ext>
                  </a:extLst>
                </a:gridCol>
              </a:tblGrid>
              <a:tr h="2975975">
                <a:tc>
                  <a:txBody>
                    <a:bodyPr/>
                    <a:lstStyle/>
                    <a:p>
                      <a:endParaRPr lang="lv-LV" sz="2400" dirty="0"/>
                    </a:p>
                  </a:txBody>
                  <a:tcPr/>
                </a:tc>
                <a:tc>
                  <a:txBody>
                    <a:bodyPr/>
                    <a:lstStyle/>
                    <a:p>
                      <a:pPr marL="342900" lvl="0" indent="-342900" algn="just">
                        <a:lnSpc>
                          <a:spcPct val="115000"/>
                        </a:lnSpc>
                        <a:buFont typeface="Symbol" panose="05050102010706020507" pitchFamily="18" charset="2"/>
                        <a:buChar char=""/>
                      </a:pPr>
                      <a:r>
                        <a:rPr lang="lv-LV" sz="1600" b="1" dirty="0">
                          <a:solidFill>
                            <a:srgbClr val="365F91"/>
                          </a:solidFill>
                          <a:effectLst/>
                        </a:rPr>
                        <a:t>Viena vidējas jaudas sadedzināšanas iekārta ar jaudu 5 MW un viena mazas jaudas sadedzināšanas iekārta ar jaudu 0,8 MW</a:t>
                      </a:r>
                      <a:endParaRPr lang="lv-LV" sz="1600" dirty="0">
                        <a:effectLst/>
                      </a:endParaRPr>
                    </a:p>
                    <a:p>
                      <a:pPr marL="342900" lvl="0" indent="-342900" algn="just">
                        <a:lnSpc>
                          <a:spcPct val="115000"/>
                        </a:lnSpc>
                        <a:spcAft>
                          <a:spcPts val="1000"/>
                        </a:spcAft>
                        <a:buFont typeface="Symbol" panose="05050102010706020507" pitchFamily="18" charset="2"/>
                        <a:buChar char=""/>
                      </a:pPr>
                      <a:r>
                        <a:rPr lang="lv-LV" sz="1600" b="1" dirty="0">
                          <a:solidFill>
                            <a:srgbClr val="365F91"/>
                          </a:solidFill>
                          <a:effectLst/>
                        </a:rPr>
                        <a:t>Izmanto vienu vai vairākus kurināmā veidus</a:t>
                      </a:r>
                      <a:endParaRPr lang="lv-LV" sz="1600" dirty="0">
                        <a:effectLst/>
                        <a:latin typeface="Calibri" panose="020F0502020204030204" pitchFamily="34" charset="0"/>
                        <a:ea typeface="Calibri" panose="020F0502020204030204" pitchFamily="34" charset="0"/>
                        <a:cs typeface="DokChampa" panose="020B0604020202020204" pitchFamily="34" charset="-34"/>
                      </a:endParaRPr>
                    </a:p>
                  </a:txBody>
                  <a:tcPr marL="68580" marR="68580" marT="0" marB="0"/>
                </a:tc>
                <a:tc>
                  <a:txBody>
                    <a:bodyPr/>
                    <a:lstStyle/>
                    <a:p>
                      <a:pPr marL="342900" lvl="0" indent="-342900" algn="just">
                        <a:lnSpc>
                          <a:spcPct val="115000"/>
                        </a:lnSpc>
                        <a:buFont typeface="Wingdings" panose="05000000000000000000" pitchFamily="2" charset="2"/>
                        <a:buChar char=""/>
                      </a:pPr>
                      <a:r>
                        <a:rPr lang="lv-LV" sz="1600" b="1" dirty="0">
                          <a:solidFill>
                            <a:srgbClr val="365F91"/>
                          </a:solidFill>
                          <a:effectLst/>
                        </a:rPr>
                        <a:t>Vidējās jaudas sadedzināšanas iekārtai tiek piemērotas emisijas robežvērtības, kas noteiktas sadedzināšanas iekārtām ar jaudu no 5 līdz 50 MW (Noteikumu 4. pielikuma I. vai II. nodaļa vai 5. pielikums)</a:t>
                      </a:r>
                      <a:endParaRPr lang="lv-LV" sz="1600" dirty="0">
                        <a:effectLst/>
                      </a:endParaRPr>
                    </a:p>
                    <a:p>
                      <a:pPr marL="342900" lvl="0" indent="-342900" algn="just">
                        <a:lnSpc>
                          <a:spcPct val="115000"/>
                        </a:lnSpc>
                        <a:buFont typeface="Wingdings" panose="05000000000000000000" pitchFamily="2" charset="2"/>
                        <a:buChar char=""/>
                      </a:pPr>
                      <a:r>
                        <a:rPr lang="lv-LV" sz="1600" b="1" dirty="0">
                          <a:solidFill>
                            <a:srgbClr val="365F91"/>
                          </a:solidFill>
                          <a:effectLst/>
                        </a:rPr>
                        <a:t>Mazās jaudas sadedzināšanas iekārtai tiek piemērotas emisijas robežvērtības, kas noteiktas mazas jaudas sadedzināšanas iekārtām (Noteikumu 7. pielikums)</a:t>
                      </a:r>
                      <a:endParaRPr lang="lv-LV" sz="1600" dirty="0">
                        <a:effectLst/>
                      </a:endParaRPr>
                    </a:p>
                    <a:p>
                      <a:pPr marL="342900" lvl="0" indent="-342900" algn="just">
                        <a:lnSpc>
                          <a:spcPct val="115000"/>
                        </a:lnSpc>
                        <a:spcAft>
                          <a:spcPts val="1000"/>
                        </a:spcAft>
                        <a:buFont typeface="Wingdings" panose="05000000000000000000" pitchFamily="2" charset="2"/>
                        <a:buChar char=""/>
                      </a:pPr>
                      <a:r>
                        <a:rPr lang="lv-LV" sz="1600" b="1" dirty="0">
                          <a:solidFill>
                            <a:srgbClr val="365F91"/>
                          </a:solidFill>
                          <a:effectLst/>
                        </a:rPr>
                        <a:t>Iekārtām noteikto emisiju limitu kontroles gadījumā atbilstību novērtē, balstoties uz pieeju, kas ir aprakstīta šo Vadlīniju 4.3. nodaļā</a:t>
                      </a:r>
                      <a:endParaRPr lang="lv-LV" sz="1600" dirty="0">
                        <a:effectLst/>
                        <a:latin typeface="Calibri" panose="020F0502020204030204" pitchFamily="34" charset="0"/>
                        <a:ea typeface="Calibri" panose="020F0502020204030204" pitchFamily="34" charset="0"/>
                        <a:cs typeface="DokChampa" panose="020B0604020202020204" pitchFamily="34" charset="-34"/>
                      </a:endParaRPr>
                    </a:p>
                  </a:txBody>
                  <a:tcPr marL="68580" marR="68580" marT="0" marB="0"/>
                </a:tc>
                <a:extLst>
                  <a:ext uri="{0D108BD9-81ED-4DB2-BD59-A6C34878D82A}">
                    <a16:rowId xmlns:a16="http://schemas.microsoft.com/office/drawing/2014/main" val="568614175"/>
                  </a:ext>
                </a:extLst>
              </a:tr>
            </a:tbl>
          </a:graphicData>
        </a:graphic>
      </p:graphicFrame>
      <p:pic>
        <p:nvPicPr>
          <p:cNvPr id="10" name="Picture 9">
            <a:extLst>
              <a:ext uri="{FF2B5EF4-FFF2-40B4-BE49-F238E27FC236}">
                <a16:creationId xmlns:a16="http://schemas.microsoft.com/office/drawing/2014/main" id="{EA990A20-4AEA-4961-87C5-B460C223759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6937" y="1814240"/>
            <a:ext cx="1080120" cy="1398736"/>
          </a:xfrm>
          <a:prstGeom prst="rect">
            <a:avLst/>
          </a:prstGeom>
          <a:noFill/>
          <a:ln>
            <a:noFill/>
          </a:ln>
        </p:spPr>
      </p:pic>
    </p:spTree>
    <p:extLst>
      <p:ext uri="{BB962C8B-B14F-4D97-AF65-F5344CB8AC3E}">
        <p14:creationId xmlns:p14="http://schemas.microsoft.com/office/powerpoint/2010/main" val="3306156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534889" y="292101"/>
            <a:ext cx="8496944"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400" b="1" dirty="0">
                <a:solidFill>
                  <a:schemeClr val="tx1">
                    <a:lumMod val="65000"/>
                    <a:lumOff val="35000"/>
                  </a:schemeClr>
                </a:solidFill>
                <a:latin typeface="+mn-lt"/>
                <a:cs typeface="+mn-cs"/>
              </a:rPr>
              <a:t>Robežvērtības: apvienošanas gadījumā</a:t>
            </a:r>
          </a:p>
        </p:txBody>
      </p:sp>
      <p:sp>
        <p:nvSpPr>
          <p:cNvPr id="5124" name="Content Placeholder 2"/>
          <p:cNvSpPr txBox="1">
            <a:spLocks/>
          </p:cNvSpPr>
          <p:nvPr/>
        </p:nvSpPr>
        <p:spPr bwMode="auto">
          <a:xfrm>
            <a:off x="390873" y="950639"/>
            <a:ext cx="9043726"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342900" indent="-342900">
              <a:lnSpc>
                <a:spcPct val="90000"/>
              </a:lnSpc>
              <a:buFont typeface="Arial" panose="020B0604020202020204" pitchFamily="34" charset="0"/>
              <a:buChar char="•"/>
            </a:pPr>
            <a:r>
              <a:rPr lang="lv-LV" sz="2000" dirty="0">
                <a:solidFill>
                  <a:schemeClr val="tx1">
                    <a:lumMod val="65000"/>
                    <a:lumOff val="35000"/>
                  </a:schemeClr>
                </a:solidFill>
                <a:latin typeface="+mn-lt"/>
                <a:cs typeface="+mn-cs"/>
              </a:rPr>
              <a:t>Emisijas limitu noteikšanas principi gadījumos, kad vairāku tehnisko ierīču dūmgāzes tiek izvadītas caur vienu dūmeni</a:t>
            </a:r>
          </a:p>
          <a:p>
            <a:pPr marL="342900" indent="-342900">
              <a:lnSpc>
                <a:spcPct val="90000"/>
              </a:lnSpc>
              <a:buFont typeface="Arial" panose="020B0604020202020204" pitchFamily="34" charset="0"/>
              <a:buChar char="•"/>
            </a:pPr>
            <a:endParaRPr lang="lv-LV" sz="2000" dirty="0">
              <a:solidFill>
                <a:schemeClr val="tx1">
                  <a:lumMod val="65000"/>
                  <a:lumOff val="35000"/>
                </a:schemeClr>
              </a:solidFill>
              <a:latin typeface="+mn-lt"/>
              <a:cs typeface="+mn-cs"/>
            </a:endParaRPr>
          </a:p>
          <a:p>
            <a:pPr marL="342900" indent="-342900">
              <a:lnSpc>
                <a:spcPct val="90000"/>
              </a:lnSpc>
              <a:buFont typeface="Arial" panose="020B0604020202020204" pitchFamily="34" charset="0"/>
              <a:buChar char="•"/>
            </a:pPr>
            <a:endParaRPr lang="lv-LV" sz="2000" dirty="0">
              <a:solidFill>
                <a:schemeClr val="tx1">
                  <a:lumMod val="65000"/>
                  <a:lumOff val="35000"/>
                </a:schemeClr>
              </a:solidFill>
              <a:latin typeface="+mn-lt"/>
              <a:cs typeface="+mn-cs"/>
            </a:endParaRPr>
          </a:p>
        </p:txBody>
      </p:sp>
      <p:graphicFrame>
        <p:nvGraphicFramePr>
          <p:cNvPr id="11" name="Table 11">
            <a:extLst>
              <a:ext uri="{FF2B5EF4-FFF2-40B4-BE49-F238E27FC236}">
                <a16:creationId xmlns:a16="http://schemas.microsoft.com/office/drawing/2014/main" id="{B0A627AD-5200-457A-8E92-CBC7FA352007}"/>
              </a:ext>
            </a:extLst>
          </p:cNvPr>
          <p:cNvGraphicFramePr>
            <a:graphicFrameLocks noGrp="1"/>
          </p:cNvGraphicFramePr>
          <p:nvPr>
            <p:extLst>
              <p:ext uri="{D42A27DB-BD31-4B8C-83A1-F6EECF244321}">
                <p14:modId xmlns:p14="http://schemas.microsoft.com/office/powerpoint/2010/main" val="3998787726"/>
              </p:ext>
            </p:extLst>
          </p:nvPr>
        </p:nvGraphicFramePr>
        <p:xfrm>
          <a:off x="496801" y="1726912"/>
          <a:ext cx="8573120" cy="4806733"/>
        </p:xfrm>
        <a:graphic>
          <a:graphicData uri="http://schemas.openxmlformats.org/drawingml/2006/table">
            <a:tbl>
              <a:tblPr firstRow="1" bandRow="1">
                <a:tableStyleId>{BC89EF96-8CEA-46FF-86C4-4CE0E7609802}</a:tableStyleId>
              </a:tblPr>
              <a:tblGrid>
                <a:gridCol w="1750033">
                  <a:extLst>
                    <a:ext uri="{9D8B030D-6E8A-4147-A177-3AD203B41FA5}">
                      <a16:colId xmlns:a16="http://schemas.microsoft.com/office/drawing/2014/main" val="2290686821"/>
                    </a:ext>
                  </a:extLst>
                </a:gridCol>
                <a:gridCol w="2718631">
                  <a:extLst>
                    <a:ext uri="{9D8B030D-6E8A-4147-A177-3AD203B41FA5}">
                      <a16:colId xmlns:a16="http://schemas.microsoft.com/office/drawing/2014/main" val="516274572"/>
                    </a:ext>
                  </a:extLst>
                </a:gridCol>
                <a:gridCol w="4104456">
                  <a:extLst>
                    <a:ext uri="{9D8B030D-6E8A-4147-A177-3AD203B41FA5}">
                      <a16:colId xmlns:a16="http://schemas.microsoft.com/office/drawing/2014/main" val="5576810"/>
                    </a:ext>
                  </a:extLst>
                </a:gridCol>
              </a:tblGrid>
              <a:tr h="1631415">
                <a:tc>
                  <a:txBody>
                    <a:bodyPr/>
                    <a:lstStyle/>
                    <a:p>
                      <a:endParaRPr lang="lv-LV" dirty="0"/>
                    </a:p>
                  </a:txBody>
                  <a:tcPr/>
                </a:tc>
                <a:tc>
                  <a:txBody>
                    <a:bodyPr/>
                    <a:lstStyle/>
                    <a:p>
                      <a:pPr marL="342900" lvl="0" indent="-342900" algn="just">
                        <a:lnSpc>
                          <a:spcPct val="115000"/>
                        </a:lnSpc>
                        <a:buFont typeface="Symbol" panose="05050102010706020507" pitchFamily="18" charset="2"/>
                        <a:buChar char=""/>
                      </a:pPr>
                      <a:r>
                        <a:rPr lang="lv-LV" sz="1400" b="1" dirty="0">
                          <a:solidFill>
                            <a:srgbClr val="365F91"/>
                          </a:solidFill>
                          <a:effectLst/>
                        </a:rPr>
                        <a:t>Viena vidējas jaudas sadedzināšanas iekārta ar jaudu 7 MW, kas ir daļa no A kategorijas piesārņojošās darbības</a:t>
                      </a:r>
                      <a:endParaRPr lang="lv-LV" sz="1400" dirty="0">
                        <a:effectLst/>
                        <a:latin typeface="Calibri" panose="020F0502020204030204" pitchFamily="34" charset="0"/>
                        <a:ea typeface="Calibri" panose="020F0502020204030204" pitchFamily="34" charset="0"/>
                        <a:cs typeface="DokChampa" panose="020B0604020202020204" pitchFamily="34" charset="-34"/>
                      </a:endParaRPr>
                    </a:p>
                  </a:txBody>
                  <a:tcPr marL="68580" marR="68580" marT="0" marB="0"/>
                </a:tc>
                <a:tc>
                  <a:txBody>
                    <a:bodyPr/>
                    <a:lstStyle/>
                    <a:p>
                      <a:pPr marL="342900" lvl="0" indent="-342900" algn="just">
                        <a:lnSpc>
                          <a:spcPct val="115000"/>
                        </a:lnSpc>
                        <a:buFont typeface="Wingdings" panose="05000000000000000000" pitchFamily="2" charset="2"/>
                        <a:buChar char=""/>
                      </a:pPr>
                      <a:r>
                        <a:rPr lang="lv-LV" sz="1400" b="1" dirty="0">
                          <a:solidFill>
                            <a:srgbClr val="365F91"/>
                          </a:solidFill>
                          <a:effectLst/>
                        </a:rPr>
                        <a:t>	Vidējās jaudas sadedzināšanas iekārtai 	tiek piemērotas emisijas robežvērtības, kas noteiktas sadedzināšanas iekārtām ar jaudu no 5 līdz 50 MW (Noteikumu 4. pielikuma I. vai II. nodaļa vai 5. pielikums)</a:t>
                      </a:r>
                      <a:endParaRPr lang="lv-LV" sz="1400" dirty="0">
                        <a:effectLst/>
                        <a:latin typeface="Calibri" panose="020F0502020204030204" pitchFamily="34" charset="0"/>
                        <a:ea typeface="Calibri" panose="020F0502020204030204" pitchFamily="34" charset="0"/>
                        <a:cs typeface="DokChampa" panose="020B0604020202020204" pitchFamily="34" charset="-34"/>
                      </a:endParaRPr>
                    </a:p>
                  </a:txBody>
                  <a:tcPr marL="68580" marR="68580" marT="0" marB="0"/>
                </a:tc>
                <a:extLst>
                  <a:ext uri="{0D108BD9-81ED-4DB2-BD59-A6C34878D82A}">
                    <a16:rowId xmlns:a16="http://schemas.microsoft.com/office/drawing/2014/main" val="568614175"/>
                  </a:ext>
                </a:extLst>
              </a:tr>
              <a:tr h="1631415">
                <a:tc>
                  <a:txBody>
                    <a:bodyPr/>
                    <a:lstStyle/>
                    <a:p>
                      <a:endParaRPr lang="lv-LV" dirty="0"/>
                    </a:p>
                  </a:txBody>
                  <a:tcPr/>
                </a:tc>
                <a:tc>
                  <a:txBody>
                    <a:bodyPr/>
                    <a:lstStyle/>
                    <a:p>
                      <a:pPr marL="342900" lvl="0" indent="-342900" algn="just">
                        <a:lnSpc>
                          <a:spcPct val="115000"/>
                        </a:lnSpc>
                        <a:buFont typeface="Symbol" panose="05050102010706020507" pitchFamily="18" charset="2"/>
                        <a:buChar char=""/>
                      </a:pPr>
                      <a:r>
                        <a:rPr lang="lv-LV" sz="1400" b="1" dirty="0">
                          <a:solidFill>
                            <a:srgbClr val="365F91"/>
                          </a:solidFill>
                          <a:effectLst/>
                        </a:rPr>
                        <a:t>Viena vidējas jaudas sadedzināšanas iekārta ar jaudu 7 MW un viena lielas jaudas sadedzināšanas iekārta ar jaudu 51 MW</a:t>
                      </a:r>
                      <a:endParaRPr lang="lv-LV" sz="1400" dirty="0">
                        <a:effectLst/>
                      </a:endParaRPr>
                    </a:p>
                    <a:p>
                      <a:pPr marL="342900" lvl="0" indent="-342900" algn="just">
                        <a:lnSpc>
                          <a:spcPct val="115000"/>
                        </a:lnSpc>
                        <a:spcAft>
                          <a:spcPts val="1000"/>
                        </a:spcAft>
                        <a:buFont typeface="Symbol" panose="05050102010706020507" pitchFamily="18" charset="2"/>
                        <a:buChar char=""/>
                      </a:pPr>
                      <a:r>
                        <a:rPr lang="lv-LV" sz="1400" b="1" dirty="0">
                          <a:solidFill>
                            <a:srgbClr val="365F91"/>
                          </a:solidFill>
                          <a:effectLst/>
                        </a:rPr>
                        <a:t>Izmanto vienu vai vairākus kurināmā veidus</a:t>
                      </a:r>
                      <a:endParaRPr lang="lv-LV" sz="1400" dirty="0">
                        <a:effectLst/>
                        <a:latin typeface="Calibri" panose="020F0502020204030204" pitchFamily="34" charset="0"/>
                        <a:ea typeface="Calibri" panose="020F0502020204030204" pitchFamily="34" charset="0"/>
                        <a:cs typeface="DokChampa" panose="020B0604020202020204" pitchFamily="34" charset="-34"/>
                      </a:endParaRPr>
                    </a:p>
                  </a:txBody>
                  <a:tcPr marL="68580" marR="68580" marT="0" marB="0"/>
                </a:tc>
                <a:tc>
                  <a:txBody>
                    <a:bodyPr/>
                    <a:lstStyle/>
                    <a:p>
                      <a:pPr marL="342900" lvl="0" indent="-342900" algn="just">
                        <a:lnSpc>
                          <a:spcPct val="115000"/>
                        </a:lnSpc>
                        <a:buFont typeface="Wingdings" panose="05000000000000000000" pitchFamily="2" charset="2"/>
                        <a:buChar char=""/>
                      </a:pPr>
                      <a:r>
                        <a:rPr lang="lv-LV" sz="1400" b="1" dirty="0">
                          <a:solidFill>
                            <a:srgbClr val="365F91"/>
                          </a:solidFill>
                          <a:effectLst/>
                        </a:rPr>
                        <a:t>Vidējās jaudas sadedzināšanas iekārtai 	tiek piemērotas emisijas robežvērtības, kas noteiktas sadedzināšanas iekārtām ar jaudu no 5 līdz 50 MW (Noteikumu 4. pielikuma I. vai II. nodaļa vai 5. pielikums); emisiju limitu nosaka atbilstoši normatīvo aktu prasībām</a:t>
                      </a:r>
                      <a:endParaRPr lang="lv-LV" sz="1400" dirty="0">
                        <a:effectLst/>
                      </a:endParaRPr>
                    </a:p>
                    <a:p>
                      <a:pPr marL="342900" lvl="0" indent="-342900" algn="just">
                        <a:lnSpc>
                          <a:spcPct val="115000"/>
                        </a:lnSpc>
                        <a:buFont typeface="Wingdings" panose="05000000000000000000" pitchFamily="2" charset="2"/>
                        <a:buChar char=""/>
                      </a:pPr>
                      <a:r>
                        <a:rPr lang="lv-LV" sz="1400" b="1" dirty="0">
                          <a:solidFill>
                            <a:srgbClr val="365F91"/>
                          </a:solidFill>
                          <a:effectLst/>
                        </a:rPr>
                        <a:t>Lielās jaudas sadedzināšanas iekārtai tiek piemērotas emisijas robežvērtības saskaņā ar Noteikumu 2., 3., un 8. pielikumu; emisiju limitu nosaka atbilstoši normatīvo aktu prasībām </a:t>
                      </a:r>
                      <a:endParaRPr lang="lv-LV" sz="1400" dirty="0">
                        <a:effectLst/>
                      </a:endParaRPr>
                    </a:p>
                    <a:p>
                      <a:pPr marL="342900" lvl="0" indent="-342900" algn="just">
                        <a:lnSpc>
                          <a:spcPct val="115000"/>
                        </a:lnSpc>
                        <a:buFont typeface="Wingdings" panose="05000000000000000000" pitchFamily="2" charset="2"/>
                        <a:buChar char=""/>
                      </a:pPr>
                      <a:r>
                        <a:rPr lang="lv-LV" sz="1400" b="1" dirty="0">
                          <a:solidFill>
                            <a:srgbClr val="365F91"/>
                          </a:solidFill>
                          <a:effectLst/>
                        </a:rPr>
                        <a:t>Iekārtām noteikto emisiju limitu kontroles gadījumā atbilstību novērtē, balstoties uz pieeju, kas ir aprakstīta šo Vadlīniju 4.3. nodaļā</a:t>
                      </a:r>
                      <a:endParaRPr lang="lv-LV" sz="1400" dirty="0">
                        <a:effectLst/>
                      </a:endParaRPr>
                    </a:p>
                  </a:txBody>
                  <a:tcPr marL="68580" marR="68580" marT="0" marB="0"/>
                </a:tc>
                <a:extLst>
                  <a:ext uri="{0D108BD9-81ED-4DB2-BD59-A6C34878D82A}">
                    <a16:rowId xmlns:a16="http://schemas.microsoft.com/office/drawing/2014/main" val="3766327218"/>
                  </a:ext>
                </a:extLst>
              </a:tr>
            </a:tbl>
          </a:graphicData>
        </a:graphic>
      </p:graphicFrame>
      <p:pic>
        <p:nvPicPr>
          <p:cNvPr id="12" name="Picture 11">
            <a:extLst>
              <a:ext uri="{FF2B5EF4-FFF2-40B4-BE49-F238E27FC236}">
                <a16:creationId xmlns:a16="http://schemas.microsoft.com/office/drawing/2014/main" id="{B8FB7778-061F-4402-ACB3-9BEE6B0407E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808" y="3984376"/>
            <a:ext cx="1080120" cy="1512168"/>
          </a:xfrm>
          <a:prstGeom prst="rect">
            <a:avLst/>
          </a:prstGeom>
          <a:noFill/>
          <a:ln>
            <a:noFill/>
          </a:ln>
        </p:spPr>
      </p:pic>
      <p:pic>
        <p:nvPicPr>
          <p:cNvPr id="9" name="Picture 8">
            <a:extLst>
              <a:ext uri="{FF2B5EF4-FFF2-40B4-BE49-F238E27FC236}">
                <a16:creationId xmlns:a16="http://schemas.microsoft.com/office/drawing/2014/main" id="{4437CF36-78CB-4BF4-866A-F786ABF2515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9808" y="1787110"/>
            <a:ext cx="1213233" cy="1512168"/>
          </a:xfrm>
          <a:prstGeom prst="rect">
            <a:avLst/>
          </a:prstGeom>
          <a:noFill/>
          <a:ln>
            <a:noFill/>
          </a:ln>
        </p:spPr>
      </p:pic>
      <p:sp>
        <p:nvSpPr>
          <p:cNvPr id="2" name="TextBox 1">
            <a:extLst>
              <a:ext uri="{FF2B5EF4-FFF2-40B4-BE49-F238E27FC236}">
                <a16:creationId xmlns:a16="http://schemas.microsoft.com/office/drawing/2014/main" id="{C7B3ABAD-79FD-4853-9F49-E3D66592BE88}"/>
              </a:ext>
            </a:extLst>
          </p:cNvPr>
          <p:cNvSpPr txBox="1"/>
          <p:nvPr/>
        </p:nvSpPr>
        <p:spPr>
          <a:xfrm>
            <a:off x="2013965" y="4856093"/>
            <a:ext cx="7052316" cy="1754326"/>
          </a:xfrm>
          <a:prstGeom prst="rect">
            <a:avLst/>
          </a:prstGeom>
          <a:solidFill>
            <a:schemeClr val="bg1"/>
          </a:solidFill>
          <a:ln w="57150">
            <a:solidFill>
              <a:srgbClr val="FF0000"/>
            </a:solidFill>
          </a:ln>
        </p:spPr>
        <p:txBody>
          <a:bodyPr wrap="square" rtlCol="0">
            <a:spAutoFit/>
          </a:bodyPr>
          <a:lstStyle/>
          <a:p>
            <a:r>
              <a:rPr lang="lv-LV" sz="18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Ņemot vērā, ka šādā situācijā vidējās jaudas sadedzināšanas iekārta ir daļa no A kategorijas piesārņojošās darbības, Noteikumos iekļautās emisijas robežvērtības vidējās jaudas sadedzināšanas iekārtām ir uzskatāmas par minimālajām prasībām – operatoram vides pārvaldības sistēmas ietvaros ir jānovērtē faktiskais vides izpildījums ar mērķi samazināt piesārņojošo vielu emisijas vidē.</a:t>
            </a:r>
            <a:endParaRPr lang="lv-LV" dirty="0">
              <a:solidFill>
                <a:schemeClr val="tx1">
                  <a:lumMod val="65000"/>
                  <a:lumOff val="35000"/>
                </a:schemeClr>
              </a:solidFill>
            </a:endParaRPr>
          </a:p>
        </p:txBody>
      </p:sp>
    </p:spTree>
    <p:extLst>
      <p:ext uri="{BB962C8B-B14F-4D97-AF65-F5344CB8AC3E}">
        <p14:creationId xmlns:p14="http://schemas.microsoft.com/office/powerpoint/2010/main" val="250890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534889" y="292101"/>
            <a:ext cx="8496944"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400" b="1" dirty="0">
                <a:solidFill>
                  <a:schemeClr val="tx1">
                    <a:lumMod val="65000"/>
                    <a:lumOff val="35000"/>
                  </a:schemeClr>
                </a:solidFill>
                <a:latin typeface="+mn-lt"/>
                <a:cs typeface="+mn-cs"/>
              </a:rPr>
              <a:t>Robežvērtības: atkāpes</a:t>
            </a:r>
          </a:p>
        </p:txBody>
      </p:sp>
      <p:sp>
        <p:nvSpPr>
          <p:cNvPr id="5124" name="Content Placeholder 2"/>
          <p:cNvSpPr txBox="1">
            <a:spLocks/>
          </p:cNvSpPr>
          <p:nvPr/>
        </p:nvSpPr>
        <p:spPr bwMode="auto">
          <a:xfrm>
            <a:off x="390873" y="950639"/>
            <a:ext cx="9043726"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342900" indent="-342900">
              <a:lnSpc>
                <a:spcPct val="90000"/>
              </a:lnSpc>
              <a:buFont typeface="Arial" panose="020B0604020202020204" pitchFamily="34" charset="0"/>
              <a:buChar char="•"/>
            </a:pPr>
            <a:r>
              <a:rPr lang="lv-LV" sz="2400" b="1" dirty="0">
                <a:solidFill>
                  <a:schemeClr val="tx2"/>
                </a:solidFill>
                <a:latin typeface="+mn-lt"/>
                <a:cs typeface="+mn-cs"/>
              </a:rPr>
              <a:t>Vadlīniju 4.4. sadaļa</a:t>
            </a:r>
          </a:p>
          <a:p>
            <a:pPr marL="342900" indent="-342900">
              <a:lnSpc>
                <a:spcPct val="90000"/>
              </a:lnSpc>
              <a:buFont typeface="Arial" panose="020B0604020202020204" pitchFamily="34" charset="0"/>
              <a:buChar char="•"/>
            </a:pPr>
            <a:r>
              <a:rPr lang="lv-LV" sz="2400" b="1" dirty="0">
                <a:solidFill>
                  <a:schemeClr val="tx2"/>
                </a:solidFill>
                <a:latin typeface="+mn-lt"/>
                <a:cs typeface="+mn-cs"/>
              </a:rPr>
              <a:t>MK noteikumu Nr. 17 39.-41., 48.-55. punkti</a:t>
            </a:r>
          </a:p>
          <a:p>
            <a:pPr marL="342900" indent="-342900">
              <a:lnSpc>
                <a:spcPct val="90000"/>
              </a:lnSpc>
              <a:buFont typeface="Arial" panose="020B0604020202020204" pitchFamily="34" charset="0"/>
              <a:buChar char="•"/>
            </a:pPr>
            <a:endParaRPr lang="lv-LV" sz="2400" b="1" dirty="0">
              <a:solidFill>
                <a:schemeClr val="tx2"/>
              </a:solidFill>
              <a:latin typeface="+mn-lt"/>
              <a:cs typeface="+mn-cs"/>
            </a:endParaRPr>
          </a:p>
          <a:p>
            <a:pPr marL="342900" indent="-342900">
              <a:lnSpc>
                <a:spcPct val="90000"/>
              </a:lnSpc>
              <a:buFont typeface="Arial" panose="020B0604020202020204" pitchFamily="34" charset="0"/>
              <a:buChar char="•"/>
            </a:pPr>
            <a:r>
              <a:rPr lang="lv-LV" sz="2400" dirty="0">
                <a:solidFill>
                  <a:schemeClr val="tx1">
                    <a:lumMod val="65000"/>
                    <a:lumOff val="35000"/>
                  </a:schemeClr>
                </a:solidFill>
                <a:latin typeface="+mn-lt"/>
                <a:cs typeface="+mn-cs"/>
              </a:rPr>
              <a:t>Iekārtas darbības laiks -&gt; atļaujā vai apliecinājumā norādītais</a:t>
            </a:r>
          </a:p>
          <a:p>
            <a:pPr>
              <a:lnSpc>
                <a:spcPct val="90000"/>
              </a:lnSpc>
            </a:pPr>
            <a:endParaRPr lang="lv-LV" sz="2400" dirty="0">
              <a:solidFill>
                <a:schemeClr val="tx1">
                  <a:lumMod val="65000"/>
                  <a:lumOff val="35000"/>
                </a:schemeClr>
              </a:solidFill>
              <a:latin typeface="+mn-lt"/>
              <a:cs typeface="+mn-cs"/>
            </a:endParaRPr>
          </a:p>
          <a:p>
            <a:pPr marL="342900" indent="-342900">
              <a:lnSpc>
                <a:spcPct val="90000"/>
              </a:lnSpc>
              <a:buFont typeface="Arial" panose="020B0604020202020204" pitchFamily="34" charset="0"/>
              <a:buChar char="•"/>
            </a:pPr>
            <a:r>
              <a:rPr lang="lv-LV" sz="2400" dirty="0">
                <a:solidFill>
                  <a:schemeClr val="tx1">
                    <a:lumMod val="65000"/>
                    <a:lumOff val="35000"/>
                  </a:schemeClr>
                </a:solidFill>
                <a:latin typeface="+mn-lt"/>
                <a:cs typeface="+mn-cs"/>
              </a:rPr>
              <a:t>Augšējā piesārņojuma novērtēšanas sliekšņa pārsniegumi zonās vai zonu teritorijās</a:t>
            </a:r>
          </a:p>
        </p:txBody>
      </p:sp>
      <p:pic>
        <p:nvPicPr>
          <p:cNvPr id="3" name="Picture 2">
            <a:extLst>
              <a:ext uri="{FF2B5EF4-FFF2-40B4-BE49-F238E27FC236}">
                <a16:creationId xmlns:a16="http://schemas.microsoft.com/office/drawing/2014/main" id="{EBFE65F9-6301-4E9B-B522-BD0C150B5737}"/>
              </a:ext>
            </a:extLst>
          </p:cNvPr>
          <p:cNvPicPr>
            <a:picLocks noChangeAspect="1"/>
          </p:cNvPicPr>
          <p:nvPr/>
        </p:nvPicPr>
        <p:blipFill>
          <a:blip r:embed="rId4"/>
          <a:stretch>
            <a:fillRect/>
          </a:stretch>
        </p:blipFill>
        <p:spPr>
          <a:xfrm>
            <a:off x="4829556" y="3277793"/>
            <a:ext cx="4321921" cy="2455463"/>
          </a:xfrm>
          <a:prstGeom prst="rect">
            <a:avLst/>
          </a:prstGeom>
        </p:spPr>
      </p:pic>
      <p:sp>
        <p:nvSpPr>
          <p:cNvPr id="4" name="TextBox 3">
            <a:extLst>
              <a:ext uri="{FF2B5EF4-FFF2-40B4-BE49-F238E27FC236}">
                <a16:creationId xmlns:a16="http://schemas.microsoft.com/office/drawing/2014/main" id="{EA2A9EB4-6E3F-4E8E-9588-B19B181EC882}"/>
              </a:ext>
            </a:extLst>
          </p:cNvPr>
          <p:cNvSpPr txBox="1"/>
          <p:nvPr/>
        </p:nvSpPr>
        <p:spPr>
          <a:xfrm>
            <a:off x="508109" y="3429000"/>
            <a:ext cx="4204211" cy="3325269"/>
          </a:xfrm>
          <a:prstGeom prst="rect">
            <a:avLst/>
          </a:prstGeom>
          <a:noFill/>
          <a:ln>
            <a:solidFill>
              <a:srgbClr val="FF0000"/>
            </a:solidFill>
          </a:ln>
        </p:spPr>
        <p:txBody>
          <a:bodyPr wrap="square" rtlCol="0">
            <a:spAutoFit/>
          </a:bodyPr>
          <a:lstStyle/>
          <a:p>
            <a:pPr marL="285750" indent="-285750" algn="just">
              <a:lnSpc>
                <a:spcPct val="115000"/>
              </a:lnSpc>
              <a:spcAft>
                <a:spcPts val="1000"/>
              </a:spcAft>
              <a:buFont typeface="Arial" panose="020B0604020202020204" pitchFamily="34" charset="0"/>
              <a:buChar char="•"/>
            </a:pPr>
            <a:r>
              <a:rPr lang="lv-LV" sz="1800" dirty="0">
                <a:solidFill>
                  <a:schemeClr val="tx1">
                    <a:lumMod val="65000"/>
                    <a:lumOff val="35000"/>
                  </a:schemeClr>
                </a:solidFill>
                <a:effectLst/>
                <a:latin typeface="Calibri" panose="020F0502020204030204" pitchFamily="34" charset="0"/>
                <a:ea typeface="Calibri" panose="020F0502020204030204" pitchFamily="34" charset="0"/>
                <a:cs typeface="DokChampa" panose="020B0604020202020204" pitchFamily="34" charset="-34"/>
              </a:rPr>
              <a:t>5 gadi</a:t>
            </a:r>
          </a:p>
          <a:p>
            <a:pPr marL="285750" indent="-285750" algn="just">
              <a:lnSpc>
                <a:spcPct val="115000"/>
              </a:lnSpc>
              <a:spcAft>
                <a:spcPts val="1000"/>
              </a:spcAft>
              <a:buFont typeface="Arial" panose="020B0604020202020204" pitchFamily="34" charset="0"/>
              <a:buChar char="•"/>
            </a:pPr>
            <a:r>
              <a:rPr lang="lv-LV" sz="1800" dirty="0">
                <a:solidFill>
                  <a:schemeClr val="tx1">
                    <a:lumMod val="65000"/>
                    <a:lumOff val="35000"/>
                  </a:schemeClr>
                </a:solidFill>
                <a:effectLst/>
                <a:latin typeface="Calibri" panose="020F0502020204030204" pitchFamily="34" charset="0"/>
                <a:ea typeface="Calibri" panose="020F0502020204030204" pitchFamily="34" charset="0"/>
                <a:cs typeface="DokChampa" panose="020B0604020202020204" pitchFamily="34" charset="-34"/>
              </a:rPr>
              <a:t>“Pārskatos par gaisa kvalitāti Latvijā”</a:t>
            </a:r>
          </a:p>
          <a:p>
            <a:pPr marL="285750" indent="-285750" algn="just">
              <a:lnSpc>
                <a:spcPct val="115000"/>
              </a:lnSpc>
              <a:spcAft>
                <a:spcPts val="1000"/>
              </a:spcAft>
              <a:buFont typeface="Arial" panose="020B0604020202020204" pitchFamily="34" charset="0"/>
              <a:buChar char="•"/>
            </a:pPr>
            <a:r>
              <a:rPr lang="lv-LV" sz="1800" dirty="0">
                <a:solidFill>
                  <a:schemeClr val="tx1">
                    <a:lumMod val="65000"/>
                    <a:lumOff val="35000"/>
                  </a:schemeClr>
                </a:solidFill>
                <a:effectLst/>
                <a:latin typeface="Calibri" panose="020F0502020204030204" pitchFamily="34" charset="0"/>
                <a:ea typeface="Calibri" panose="020F0502020204030204" pitchFamily="34" charset="0"/>
                <a:cs typeface="DokChampa" panose="020B0604020202020204" pitchFamily="34" charset="-34"/>
              </a:rPr>
              <a:t>2015-2019: </a:t>
            </a:r>
            <a:r>
              <a:rPr lang="lv-LV" sz="1800" dirty="0" err="1">
                <a:solidFill>
                  <a:schemeClr val="tx1">
                    <a:lumMod val="65000"/>
                    <a:lumOff val="35000"/>
                  </a:schemeClr>
                </a:solidFill>
                <a:effectLst/>
                <a:latin typeface="Calibri" panose="020F0502020204030204" pitchFamily="34" charset="0"/>
                <a:ea typeface="Calibri" panose="020F0502020204030204" pitchFamily="34" charset="0"/>
                <a:cs typeface="DokChampa" panose="020B0604020202020204" pitchFamily="34" charset="-34"/>
              </a:rPr>
              <a:t>NOx</a:t>
            </a:r>
            <a:r>
              <a:rPr lang="lv-LV" sz="1800" dirty="0">
                <a:solidFill>
                  <a:schemeClr val="tx1">
                    <a:lumMod val="65000"/>
                    <a:lumOff val="35000"/>
                  </a:schemeClr>
                </a:solidFill>
                <a:effectLst/>
                <a:latin typeface="Calibri" panose="020F0502020204030204" pitchFamily="34" charset="0"/>
                <a:ea typeface="Calibri" panose="020F0502020204030204" pitchFamily="34" charset="0"/>
                <a:cs typeface="DokChampa" panose="020B0604020202020204" pitchFamily="34" charset="-34"/>
              </a:rPr>
              <a:t> APNS pārsniegts Rīga, daļiņu PM</a:t>
            </a:r>
            <a:r>
              <a:rPr lang="lv-LV" sz="1800" baseline="-25000" dirty="0">
                <a:solidFill>
                  <a:schemeClr val="tx1">
                    <a:lumMod val="65000"/>
                    <a:lumOff val="35000"/>
                  </a:schemeClr>
                </a:solidFill>
                <a:effectLst/>
                <a:latin typeface="Calibri" panose="020F0502020204030204" pitchFamily="34" charset="0"/>
                <a:ea typeface="Calibri" panose="020F0502020204030204" pitchFamily="34" charset="0"/>
                <a:cs typeface="DokChampa" panose="020B0604020202020204" pitchFamily="34" charset="-34"/>
              </a:rPr>
              <a:t>10</a:t>
            </a:r>
            <a:r>
              <a:rPr lang="lv-LV" sz="1800" dirty="0">
                <a:solidFill>
                  <a:schemeClr val="tx1">
                    <a:lumMod val="65000"/>
                    <a:lumOff val="35000"/>
                  </a:schemeClr>
                </a:solidFill>
                <a:effectLst/>
                <a:latin typeface="Calibri" panose="020F0502020204030204" pitchFamily="34" charset="0"/>
                <a:ea typeface="Calibri" panose="020F0502020204030204" pitchFamily="34" charset="0"/>
                <a:cs typeface="DokChampa" panose="020B0604020202020204" pitchFamily="34" charset="-34"/>
              </a:rPr>
              <a:t> un PM</a:t>
            </a:r>
            <a:r>
              <a:rPr lang="lv-LV" sz="1800" baseline="-25000" dirty="0">
                <a:solidFill>
                  <a:schemeClr val="tx1">
                    <a:lumMod val="65000"/>
                    <a:lumOff val="35000"/>
                  </a:schemeClr>
                </a:solidFill>
                <a:effectLst/>
                <a:latin typeface="Calibri" panose="020F0502020204030204" pitchFamily="34" charset="0"/>
                <a:ea typeface="Calibri" panose="020F0502020204030204" pitchFamily="34" charset="0"/>
                <a:cs typeface="DokChampa" panose="020B0604020202020204" pitchFamily="34" charset="-34"/>
              </a:rPr>
              <a:t>2,5 </a:t>
            </a:r>
            <a:r>
              <a:rPr lang="lv-LV" sz="1800" dirty="0">
                <a:solidFill>
                  <a:schemeClr val="tx1">
                    <a:lumMod val="65000"/>
                    <a:lumOff val="35000"/>
                  </a:schemeClr>
                </a:solidFill>
                <a:effectLst/>
                <a:latin typeface="Calibri" panose="020F0502020204030204" pitchFamily="34" charset="0"/>
                <a:ea typeface="Calibri" panose="020F0502020204030204" pitchFamily="34" charset="0"/>
                <a:cs typeface="DokChampa" panose="020B0604020202020204" pitchFamily="34" charset="-34"/>
              </a:rPr>
              <a:t>APNS pārsniegts Rīgā, Liepājā un Rēzeknē.</a:t>
            </a:r>
          </a:p>
          <a:p>
            <a:pPr marL="285750" indent="-285750" algn="just">
              <a:lnSpc>
                <a:spcPct val="115000"/>
              </a:lnSpc>
              <a:spcAft>
                <a:spcPts val="1000"/>
              </a:spcAft>
              <a:buFont typeface="Arial" panose="020B0604020202020204" pitchFamily="34" charset="0"/>
              <a:buChar char="•"/>
            </a:pPr>
            <a:r>
              <a:rPr lang="lv-LV" sz="1800" b="1" i="1" dirty="0">
                <a:solidFill>
                  <a:schemeClr val="tx2"/>
                </a:solidFill>
                <a:effectLst/>
                <a:latin typeface="Calibri" panose="020F0502020204030204" pitchFamily="34" charset="0"/>
                <a:ea typeface="Calibri" panose="020F0502020204030204" pitchFamily="34" charset="0"/>
                <a:cs typeface="DokChampa" panose="020B0604020202020204" pitchFamily="34" charset="-34"/>
              </a:rPr>
              <a:t>Attiecīgi pašlaik zonā “Rīga” un zonas “Latvija” teritorijās - Liepājā un Rēzeknē - atkāpju piemērošana nav pieļaujama. </a:t>
            </a:r>
          </a:p>
        </p:txBody>
      </p:sp>
    </p:spTree>
    <p:extLst>
      <p:ext uri="{BB962C8B-B14F-4D97-AF65-F5344CB8AC3E}">
        <p14:creationId xmlns:p14="http://schemas.microsoft.com/office/powerpoint/2010/main" val="2154989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534889" y="292101"/>
            <a:ext cx="8496944"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400" b="1" dirty="0">
                <a:solidFill>
                  <a:schemeClr val="tx1">
                    <a:lumMod val="65000"/>
                    <a:lumOff val="35000"/>
                  </a:schemeClr>
                </a:solidFill>
                <a:latin typeface="+mn-lt"/>
                <a:cs typeface="+mn-cs"/>
              </a:rPr>
              <a:t>Robežvērtības: piemērošanas kārtība</a:t>
            </a:r>
          </a:p>
        </p:txBody>
      </p:sp>
      <p:sp>
        <p:nvSpPr>
          <p:cNvPr id="5124" name="Content Placeholder 2"/>
          <p:cNvSpPr txBox="1">
            <a:spLocks/>
          </p:cNvSpPr>
          <p:nvPr/>
        </p:nvSpPr>
        <p:spPr bwMode="auto">
          <a:xfrm>
            <a:off x="5099266" y="1175170"/>
            <a:ext cx="4076583"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342900" indent="-342900">
              <a:lnSpc>
                <a:spcPct val="90000"/>
              </a:lnSpc>
              <a:buFont typeface="Arial" panose="020B0604020202020204" pitchFamily="34" charset="0"/>
              <a:buChar char="•"/>
            </a:pPr>
            <a:r>
              <a:rPr lang="lv-LV" sz="2400" dirty="0">
                <a:solidFill>
                  <a:schemeClr val="tx1">
                    <a:lumMod val="65000"/>
                    <a:lumOff val="35000"/>
                  </a:schemeClr>
                </a:solidFill>
                <a:latin typeface="+mn-lt"/>
                <a:cs typeface="+mn-cs"/>
              </a:rPr>
              <a:t>Esošajām vidējas jaudas sadedzināšanas iekārtām atbilstība stingrākajām emisiju robežvērtībām ir jāpierāda </a:t>
            </a:r>
            <a:r>
              <a:rPr lang="lv-LV" sz="2400" b="1" u="sng" dirty="0">
                <a:solidFill>
                  <a:schemeClr val="tx1">
                    <a:lumMod val="65000"/>
                    <a:lumOff val="35000"/>
                  </a:schemeClr>
                </a:solidFill>
                <a:latin typeface="+mn-lt"/>
                <a:cs typeface="+mn-cs"/>
              </a:rPr>
              <a:t>mērījumu ceļā</a:t>
            </a:r>
          </a:p>
          <a:p>
            <a:pPr marL="342900" indent="-342900">
              <a:lnSpc>
                <a:spcPct val="90000"/>
              </a:lnSpc>
              <a:buFont typeface="Arial" panose="020B0604020202020204" pitchFamily="34" charset="0"/>
              <a:buChar char="•"/>
            </a:pPr>
            <a:r>
              <a:rPr lang="lv-LV" sz="2400" b="1" u="sng" dirty="0">
                <a:solidFill>
                  <a:schemeClr val="tx1">
                    <a:lumMod val="65000"/>
                    <a:lumOff val="35000"/>
                  </a:schemeClr>
                </a:solidFill>
                <a:latin typeface="+mn-lt"/>
                <a:cs typeface="+mn-cs"/>
              </a:rPr>
              <a:t>Izmaiņas atļaujā vai C kategorijas reģistrācijā</a:t>
            </a:r>
          </a:p>
          <a:p>
            <a:pPr marL="342900" indent="-342900">
              <a:lnSpc>
                <a:spcPct val="90000"/>
              </a:lnSpc>
              <a:buFont typeface="Arial" panose="020B0604020202020204" pitchFamily="34" charset="0"/>
              <a:buChar char="•"/>
            </a:pPr>
            <a:r>
              <a:rPr lang="lv-LV" sz="2400" dirty="0">
                <a:solidFill>
                  <a:schemeClr val="tx1">
                    <a:lumMod val="65000"/>
                    <a:lumOff val="35000"/>
                  </a:schemeClr>
                </a:solidFill>
                <a:latin typeface="+mn-lt"/>
                <a:cs typeface="+mn-cs"/>
              </a:rPr>
              <a:t>Mērījumi </a:t>
            </a:r>
            <a:r>
              <a:rPr lang="lv-LV" sz="2400" u="sng" dirty="0">
                <a:solidFill>
                  <a:schemeClr val="tx1">
                    <a:lumMod val="65000"/>
                    <a:lumOff val="35000"/>
                  </a:schemeClr>
                </a:solidFill>
                <a:latin typeface="+mn-lt"/>
                <a:cs typeface="+mn-cs"/>
              </a:rPr>
              <a:t>pirms vai 4 mēnešu</a:t>
            </a:r>
            <a:r>
              <a:rPr lang="lv-LV" sz="2400" dirty="0">
                <a:solidFill>
                  <a:schemeClr val="tx1">
                    <a:lumMod val="65000"/>
                    <a:lumOff val="35000"/>
                  </a:schemeClr>
                </a:solidFill>
                <a:latin typeface="+mn-lt"/>
                <a:cs typeface="+mn-cs"/>
              </a:rPr>
              <a:t> laikā pēc jaunu emisijas robežvērtību spēkā stāšanās esošām vidējas jaudas sadedzināšanas iekārtām</a:t>
            </a:r>
          </a:p>
        </p:txBody>
      </p:sp>
      <p:pic>
        <p:nvPicPr>
          <p:cNvPr id="8" name="Picture 7">
            <a:extLst>
              <a:ext uri="{FF2B5EF4-FFF2-40B4-BE49-F238E27FC236}">
                <a16:creationId xmlns:a16="http://schemas.microsoft.com/office/drawing/2014/main" id="{028EE6E1-1766-4770-9B1C-C45F43E81113}"/>
              </a:ext>
            </a:extLst>
          </p:cNvPr>
          <p:cNvPicPr/>
          <p:nvPr/>
        </p:nvPicPr>
        <p:blipFill>
          <a:blip r:embed="rId4"/>
          <a:stretch>
            <a:fillRect/>
          </a:stretch>
        </p:blipFill>
        <p:spPr>
          <a:xfrm>
            <a:off x="253231" y="1076343"/>
            <a:ext cx="4793989" cy="2640690"/>
          </a:xfrm>
          <a:prstGeom prst="rect">
            <a:avLst/>
          </a:prstGeom>
        </p:spPr>
      </p:pic>
      <p:pic>
        <p:nvPicPr>
          <p:cNvPr id="9" name="Picture 8">
            <a:extLst>
              <a:ext uri="{FF2B5EF4-FFF2-40B4-BE49-F238E27FC236}">
                <a16:creationId xmlns:a16="http://schemas.microsoft.com/office/drawing/2014/main" id="{4D48C044-D8EE-4219-A102-DB9ED16C678A}"/>
              </a:ext>
            </a:extLst>
          </p:cNvPr>
          <p:cNvPicPr>
            <a:picLocks noChangeAspect="1"/>
          </p:cNvPicPr>
          <p:nvPr/>
        </p:nvPicPr>
        <p:blipFill>
          <a:blip r:embed="rId5"/>
          <a:stretch>
            <a:fillRect/>
          </a:stretch>
        </p:blipFill>
        <p:spPr>
          <a:xfrm>
            <a:off x="305278" y="3821094"/>
            <a:ext cx="4793988" cy="2822320"/>
          </a:xfrm>
          <a:prstGeom prst="rect">
            <a:avLst/>
          </a:prstGeom>
        </p:spPr>
      </p:pic>
    </p:spTree>
    <p:extLst>
      <p:ext uri="{BB962C8B-B14F-4D97-AF65-F5344CB8AC3E}">
        <p14:creationId xmlns:p14="http://schemas.microsoft.com/office/powerpoint/2010/main" val="3874632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534889" y="292101"/>
            <a:ext cx="8496944"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400" b="1" dirty="0">
                <a:solidFill>
                  <a:schemeClr val="tx1">
                    <a:lumMod val="65000"/>
                    <a:lumOff val="35000"/>
                  </a:schemeClr>
                </a:solidFill>
                <a:latin typeface="+mn-lt"/>
                <a:cs typeface="+mn-cs"/>
              </a:rPr>
              <a:t>Iekārtas radīto emisiju aprēķins</a:t>
            </a:r>
          </a:p>
        </p:txBody>
      </p:sp>
      <p:sp>
        <p:nvSpPr>
          <p:cNvPr id="5124" name="Content Placeholder 2"/>
          <p:cNvSpPr txBox="1">
            <a:spLocks/>
          </p:cNvSpPr>
          <p:nvPr/>
        </p:nvSpPr>
        <p:spPr bwMode="auto">
          <a:xfrm>
            <a:off x="390873" y="950639"/>
            <a:ext cx="9043726"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342900" indent="-342900">
              <a:lnSpc>
                <a:spcPct val="90000"/>
              </a:lnSpc>
              <a:buFont typeface="Arial" panose="020B0604020202020204" pitchFamily="34" charset="0"/>
              <a:buChar char="•"/>
            </a:pPr>
            <a:r>
              <a:rPr lang="lv-LV" sz="2400" dirty="0">
                <a:solidFill>
                  <a:schemeClr val="tx1">
                    <a:lumMod val="65000"/>
                    <a:lumOff val="35000"/>
                  </a:schemeClr>
                </a:solidFill>
                <a:latin typeface="+mn-lt"/>
                <a:cs typeface="+mn-cs"/>
              </a:rPr>
              <a:t>Vidējas jaudas sadedzināšanas iekārtu emisijas daudzums ir jāaprēķina šādos gadījumos:</a:t>
            </a:r>
          </a:p>
          <a:p>
            <a:pPr marL="1085850" lvl="1" indent="-342900">
              <a:lnSpc>
                <a:spcPct val="90000"/>
              </a:lnSpc>
              <a:buFont typeface="Wingdings" panose="05000000000000000000" pitchFamily="2" charset="2"/>
              <a:buChar char="ü"/>
            </a:pPr>
            <a:r>
              <a:rPr lang="lv-LV" sz="2400" dirty="0">
                <a:solidFill>
                  <a:schemeClr val="tx1">
                    <a:lumMod val="65000"/>
                    <a:lumOff val="35000"/>
                  </a:schemeClr>
                </a:solidFill>
                <a:latin typeface="+mn-lt"/>
                <a:cs typeface="+mn-cs"/>
              </a:rPr>
              <a:t>lai aprēķinātu dabas resursa nodokļa (</a:t>
            </a:r>
            <a:r>
              <a:rPr lang="lv-LV" sz="2400" b="1" dirty="0">
                <a:solidFill>
                  <a:schemeClr val="tx2"/>
                </a:solidFill>
                <a:latin typeface="+mn-lt"/>
                <a:cs typeface="+mn-cs"/>
              </a:rPr>
              <a:t>DRN</a:t>
            </a:r>
            <a:r>
              <a:rPr lang="lv-LV" sz="2400" dirty="0">
                <a:solidFill>
                  <a:schemeClr val="tx1">
                    <a:lumMod val="65000"/>
                    <a:lumOff val="35000"/>
                  </a:schemeClr>
                </a:solidFill>
                <a:latin typeface="+mn-lt"/>
                <a:cs typeface="+mn-cs"/>
              </a:rPr>
              <a:t>) apjomu, atbilstoši Dabas resursu nodokļa likumam,</a:t>
            </a:r>
          </a:p>
          <a:p>
            <a:pPr marL="1085850" lvl="1" indent="-342900">
              <a:lnSpc>
                <a:spcPct val="90000"/>
              </a:lnSpc>
              <a:buFont typeface="Wingdings" panose="05000000000000000000" pitchFamily="2" charset="2"/>
              <a:buChar char="ü"/>
            </a:pPr>
            <a:r>
              <a:rPr lang="lv-LV" sz="2400" dirty="0">
                <a:solidFill>
                  <a:schemeClr val="tx1">
                    <a:lumMod val="65000"/>
                    <a:lumOff val="35000"/>
                  </a:schemeClr>
                </a:solidFill>
                <a:latin typeface="+mn-lt"/>
                <a:cs typeface="+mn-cs"/>
              </a:rPr>
              <a:t>lai aizpildītu "Veidlapu Nr. </a:t>
            </a:r>
            <a:r>
              <a:rPr lang="lv-LV" sz="2400" b="1" dirty="0">
                <a:solidFill>
                  <a:schemeClr val="tx2"/>
                </a:solidFill>
                <a:latin typeface="+mn-lt"/>
                <a:cs typeface="+mn-cs"/>
              </a:rPr>
              <a:t>2 – Gaiss</a:t>
            </a:r>
            <a:r>
              <a:rPr lang="lv-LV" sz="2400" dirty="0">
                <a:solidFill>
                  <a:schemeClr val="tx1">
                    <a:lumMod val="65000"/>
                    <a:lumOff val="35000"/>
                  </a:schemeClr>
                </a:solidFill>
                <a:latin typeface="+mn-lt"/>
                <a:cs typeface="+mn-cs"/>
              </a:rPr>
              <a:t>. Pārskats par gaisa aizsardzību", saskaņā ar 2017. gada 23. maija MK noteikumiem Nr. 271 “Noteikumi par vides aizsardzības oficiālās statistikas un piesārņojošās darbības pārskata veidlapām”,</a:t>
            </a:r>
          </a:p>
          <a:p>
            <a:pPr marL="1085850" lvl="1" indent="-342900">
              <a:lnSpc>
                <a:spcPct val="90000"/>
              </a:lnSpc>
              <a:buFont typeface="Wingdings" panose="05000000000000000000" pitchFamily="2" charset="2"/>
              <a:buChar char="ü"/>
            </a:pPr>
            <a:r>
              <a:rPr lang="lv-LV" sz="2400" dirty="0">
                <a:solidFill>
                  <a:schemeClr val="tx1">
                    <a:lumMod val="65000"/>
                    <a:lumOff val="35000"/>
                  </a:schemeClr>
                </a:solidFill>
                <a:latin typeface="+mn-lt"/>
                <a:cs typeface="+mn-cs"/>
              </a:rPr>
              <a:t>lai novērtētu sadedzināšanas iekārtas prognozētās emisijas un to atbilstību noteiktajiem gaisa kvalitātes normatīviem, </a:t>
            </a:r>
            <a:r>
              <a:rPr lang="lv-LV" sz="2400" b="1" dirty="0">
                <a:solidFill>
                  <a:schemeClr val="tx2"/>
                </a:solidFill>
                <a:latin typeface="+mn-lt"/>
                <a:cs typeface="+mn-cs"/>
              </a:rPr>
              <a:t>izstrādājot emisijas limita projektu </a:t>
            </a:r>
            <a:r>
              <a:rPr lang="lv-LV" sz="2400" dirty="0">
                <a:solidFill>
                  <a:schemeClr val="tx1">
                    <a:lumMod val="65000"/>
                    <a:lumOff val="35000"/>
                  </a:schemeClr>
                </a:solidFill>
                <a:latin typeface="+mn-lt"/>
                <a:cs typeface="+mn-cs"/>
              </a:rPr>
              <a:t>(tikai iekārtām, kurām ir jāizstrādā emisijas limita projekts atbilstoši normatīvajiem aktiem par stacionāru piesārņojuma avotu emisijas limita projektu izstrādi). </a:t>
            </a:r>
          </a:p>
        </p:txBody>
      </p:sp>
    </p:spTree>
    <p:extLst>
      <p:ext uri="{BB962C8B-B14F-4D97-AF65-F5344CB8AC3E}">
        <p14:creationId xmlns:p14="http://schemas.microsoft.com/office/powerpoint/2010/main" val="2381741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534889" y="292101"/>
            <a:ext cx="8496944"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400" b="1" dirty="0">
                <a:solidFill>
                  <a:schemeClr val="tx1">
                    <a:lumMod val="65000"/>
                    <a:lumOff val="35000"/>
                  </a:schemeClr>
                </a:solidFill>
                <a:latin typeface="+mn-lt"/>
                <a:cs typeface="+mn-cs"/>
              </a:rPr>
              <a:t>Iekārtas radīto emisiju aprēķins: DRN</a:t>
            </a:r>
          </a:p>
        </p:txBody>
      </p:sp>
      <p:graphicFrame>
        <p:nvGraphicFramePr>
          <p:cNvPr id="2" name="Table 1">
            <a:extLst>
              <a:ext uri="{FF2B5EF4-FFF2-40B4-BE49-F238E27FC236}">
                <a16:creationId xmlns:a16="http://schemas.microsoft.com/office/drawing/2014/main" id="{1E68F42E-99EF-4271-A091-A33832FA3B8A}"/>
              </a:ext>
            </a:extLst>
          </p:cNvPr>
          <p:cNvGraphicFramePr>
            <a:graphicFrameLocks noGrp="1"/>
          </p:cNvGraphicFramePr>
          <p:nvPr>
            <p:extLst>
              <p:ext uri="{D42A27DB-BD31-4B8C-83A1-F6EECF244321}">
                <p14:modId xmlns:p14="http://schemas.microsoft.com/office/powerpoint/2010/main" val="2145204758"/>
              </p:ext>
            </p:extLst>
          </p:nvPr>
        </p:nvGraphicFramePr>
        <p:xfrm>
          <a:off x="534889" y="1052736"/>
          <a:ext cx="8136904" cy="5628828"/>
        </p:xfrm>
        <a:graphic>
          <a:graphicData uri="http://schemas.openxmlformats.org/drawingml/2006/table">
            <a:tbl>
              <a:tblPr firstRow="1" firstCol="1" bandRow="1">
                <a:tableStyleId>{5C22544A-7EE6-4342-B048-85BDC9FD1C3A}</a:tableStyleId>
              </a:tblPr>
              <a:tblGrid>
                <a:gridCol w="1728192">
                  <a:extLst>
                    <a:ext uri="{9D8B030D-6E8A-4147-A177-3AD203B41FA5}">
                      <a16:colId xmlns:a16="http://schemas.microsoft.com/office/drawing/2014/main" val="617545392"/>
                    </a:ext>
                  </a:extLst>
                </a:gridCol>
                <a:gridCol w="6408712">
                  <a:extLst>
                    <a:ext uri="{9D8B030D-6E8A-4147-A177-3AD203B41FA5}">
                      <a16:colId xmlns:a16="http://schemas.microsoft.com/office/drawing/2014/main" val="4283465317"/>
                    </a:ext>
                  </a:extLst>
                </a:gridCol>
              </a:tblGrid>
              <a:tr h="506172">
                <a:tc>
                  <a:txBody>
                    <a:bodyPr/>
                    <a:lstStyle/>
                    <a:p>
                      <a:pPr algn="just">
                        <a:lnSpc>
                          <a:spcPct val="115000"/>
                        </a:lnSpc>
                        <a:spcAft>
                          <a:spcPts val="1000"/>
                        </a:spcAft>
                      </a:pPr>
                      <a:r>
                        <a:rPr lang="lv-LV" sz="1600" dirty="0">
                          <a:effectLst/>
                        </a:rPr>
                        <a:t>Piesārņojošās darbības kategorija</a:t>
                      </a:r>
                      <a:endParaRPr lang="lv-LV" sz="1600" dirty="0">
                        <a:solidFill>
                          <a:srgbClr val="365F91"/>
                        </a:solidFill>
                        <a:effectLst/>
                        <a:latin typeface="Calibri" panose="020F0502020204030204" pitchFamily="34" charset="0"/>
                        <a:ea typeface="Calibri" panose="020F0502020204030204" pitchFamily="34" charset="0"/>
                        <a:cs typeface="DokChampa" panose="020B0604020202020204" pitchFamily="34" charset="-34"/>
                      </a:endParaRPr>
                    </a:p>
                  </a:txBody>
                  <a:tcPr marL="51279" marR="51279" marT="0" marB="0"/>
                </a:tc>
                <a:tc>
                  <a:txBody>
                    <a:bodyPr/>
                    <a:lstStyle/>
                    <a:p>
                      <a:pPr algn="just">
                        <a:lnSpc>
                          <a:spcPct val="115000"/>
                        </a:lnSpc>
                        <a:spcAft>
                          <a:spcPts val="1000"/>
                        </a:spcAft>
                      </a:pPr>
                      <a:r>
                        <a:rPr lang="lv-LV" sz="1600">
                          <a:effectLst/>
                        </a:rPr>
                        <a:t>Emitētā piesārņojuma apjomu nosaka, izmantojot šādus paņēmienus:</a:t>
                      </a:r>
                      <a:endParaRPr lang="lv-LV" sz="1600">
                        <a:solidFill>
                          <a:srgbClr val="365F91"/>
                        </a:solidFill>
                        <a:effectLst/>
                        <a:latin typeface="Calibri" panose="020F0502020204030204" pitchFamily="34" charset="0"/>
                        <a:ea typeface="Calibri" panose="020F0502020204030204" pitchFamily="34" charset="0"/>
                        <a:cs typeface="DokChampa" panose="020B0604020202020204" pitchFamily="34" charset="-34"/>
                      </a:endParaRPr>
                    </a:p>
                  </a:txBody>
                  <a:tcPr marL="51279" marR="51279" marT="0" marB="0"/>
                </a:tc>
                <a:extLst>
                  <a:ext uri="{0D108BD9-81ED-4DB2-BD59-A6C34878D82A}">
                    <a16:rowId xmlns:a16="http://schemas.microsoft.com/office/drawing/2014/main" val="2396319216"/>
                  </a:ext>
                </a:extLst>
              </a:tr>
              <a:tr h="5084506">
                <a:tc>
                  <a:txBody>
                    <a:bodyPr/>
                    <a:lstStyle/>
                    <a:p>
                      <a:pPr algn="just">
                        <a:lnSpc>
                          <a:spcPct val="115000"/>
                        </a:lnSpc>
                        <a:spcAft>
                          <a:spcPts val="1000"/>
                        </a:spcAft>
                      </a:pPr>
                      <a:r>
                        <a:rPr lang="lv-LV" sz="1600">
                          <a:effectLst/>
                        </a:rPr>
                        <a:t>C kategorijas piesārņojošas darbības</a:t>
                      </a:r>
                      <a:endParaRPr lang="lv-LV" sz="1600">
                        <a:solidFill>
                          <a:srgbClr val="365F91"/>
                        </a:solidFill>
                        <a:effectLst/>
                        <a:latin typeface="Calibri" panose="020F0502020204030204" pitchFamily="34" charset="0"/>
                        <a:ea typeface="Calibri" panose="020F0502020204030204" pitchFamily="34" charset="0"/>
                        <a:cs typeface="DokChampa" panose="020B0604020202020204" pitchFamily="34" charset="-34"/>
                      </a:endParaRPr>
                    </a:p>
                  </a:txBody>
                  <a:tcPr marL="51279" marR="51279" marT="0" marB="0"/>
                </a:tc>
                <a:tc>
                  <a:txBody>
                    <a:bodyPr/>
                    <a:lstStyle/>
                    <a:p>
                      <a:pPr marL="342900" lvl="0" indent="-342900">
                        <a:lnSpc>
                          <a:spcPct val="115000"/>
                        </a:lnSpc>
                        <a:buFont typeface="+mj-lt"/>
                        <a:buAutoNum type="arabicPeriod"/>
                      </a:pPr>
                      <a:r>
                        <a:rPr lang="lv-LV" sz="1600" dirty="0">
                          <a:effectLst/>
                        </a:rPr>
                        <a:t>izmantojot iekārtas tehniskajā dokumentācijā norādīto piesārņojošās vielas emisijas vērtību (deklarētā vērtība), piemēram, iekārtas izgatavotāja apliecinājumā norādīto iekārtas radīto emisijas daudzumu, un dūmgāzu plūsmas parametrus, kas noteikti atbilstoši standartam LVS EN ISO 16911-1:2013 “Stacionāro avotu izmeši. Emisijas ātruma un tilpuma plūsmas ātruma manuālā un automātiskā noteikšana cauruļvados. 1.daļa: Manuālā atsauces metode” (ISO 16911-1:2013);</a:t>
                      </a:r>
                    </a:p>
                    <a:p>
                      <a:pPr marL="342900" lvl="0" indent="-342900">
                        <a:lnSpc>
                          <a:spcPct val="115000"/>
                        </a:lnSpc>
                        <a:buFont typeface="+mj-lt"/>
                        <a:buAutoNum type="arabicPeriod"/>
                      </a:pPr>
                      <a:r>
                        <a:rPr lang="lv-LV" sz="1600" dirty="0">
                          <a:effectLst/>
                        </a:rPr>
                        <a:t>atbilstoši Noteikumu 1. pielikumam. Šo vadlīniju 1. pielikumā ir sniegti aprēķiniem nepieciešamo datu apraksts un piemēri. VVD mājaslapā ir pieejams kalkulators, kas palīdz automātiski aprēķināt faktisko emisiju daudzumu šai sadedzināšanas iekārtu grupai;</a:t>
                      </a:r>
                    </a:p>
                    <a:p>
                      <a:pPr marL="342900" lvl="0" indent="-342900">
                        <a:lnSpc>
                          <a:spcPct val="115000"/>
                        </a:lnSpc>
                        <a:spcAft>
                          <a:spcPts val="1000"/>
                        </a:spcAft>
                        <a:buFont typeface="+mj-lt"/>
                        <a:buAutoNum type="arabicPeriod"/>
                      </a:pPr>
                      <a:r>
                        <a:rPr lang="lv-LV" sz="1600" dirty="0">
                          <a:effectLst/>
                        </a:rPr>
                        <a:t>izmantojot emisiju mērījumos iegūto koncentrāciju, kas ir norādīta akreditētas laboratorijas izdotā testēšanas pārskatā, un dūmgāzu plūsmas parametrus, kas noteikti atbilstoši standartam LVS EN ISO 16911-1:2013 “Stacionāro avotu izmeši. Emisijas ātruma un tilpuma plūsmas ātruma manuālā un automātiskā noteikšana cauruļvados. 1.daļa: Manuālā atsauces metode” (ISO 16911-1:2013).</a:t>
                      </a:r>
                      <a:endParaRPr lang="lv-LV" sz="1600" dirty="0">
                        <a:solidFill>
                          <a:srgbClr val="365F91"/>
                        </a:solidFill>
                        <a:effectLst/>
                        <a:latin typeface="Calibri" panose="020F0502020204030204" pitchFamily="34" charset="0"/>
                        <a:ea typeface="Calibri" panose="020F0502020204030204" pitchFamily="34" charset="0"/>
                        <a:cs typeface="DokChampa" panose="020B0604020202020204" pitchFamily="34" charset="-34"/>
                      </a:endParaRPr>
                    </a:p>
                  </a:txBody>
                  <a:tcPr marL="51279" marR="51279" marT="0" marB="0"/>
                </a:tc>
                <a:extLst>
                  <a:ext uri="{0D108BD9-81ED-4DB2-BD59-A6C34878D82A}">
                    <a16:rowId xmlns:a16="http://schemas.microsoft.com/office/drawing/2014/main" val="4085839732"/>
                  </a:ext>
                </a:extLst>
              </a:tr>
            </a:tbl>
          </a:graphicData>
        </a:graphic>
      </p:graphicFrame>
    </p:spTree>
    <p:extLst>
      <p:ext uri="{BB962C8B-B14F-4D97-AF65-F5344CB8AC3E}">
        <p14:creationId xmlns:p14="http://schemas.microsoft.com/office/powerpoint/2010/main" val="3630428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534889" y="292101"/>
            <a:ext cx="8496944"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400" b="1" dirty="0">
                <a:solidFill>
                  <a:schemeClr val="tx1">
                    <a:lumMod val="65000"/>
                    <a:lumOff val="35000"/>
                  </a:schemeClr>
                </a:solidFill>
                <a:latin typeface="+mn-lt"/>
                <a:cs typeface="+mn-cs"/>
              </a:rPr>
              <a:t>Iekārtas radīto emisiju aprēķins: DRN</a:t>
            </a:r>
          </a:p>
        </p:txBody>
      </p:sp>
      <p:sp>
        <p:nvSpPr>
          <p:cNvPr id="9" name="TextBox 8">
            <a:extLst>
              <a:ext uri="{FF2B5EF4-FFF2-40B4-BE49-F238E27FC236}">
                <a16:creationId xmlns:a16="http://schemas.microsoft.com/office/drawing/2014/main" id="{145F9CFD-E076-4074-9DAA-88707F25BE33}"/>
              </a:ext>
            </a:extLst>
          </p:cNvPr>
          <p:cNvSpPr txBox="1"/>
          <p:nvPr/>
        </p:nvSpPr>
        <p:spPr>
          <a:xfrm>
            <a:off x="1182961" y="1412776"/>
            <a:ext cx="7344816" cy="1754326"/>
          </a:xfrm>
          <a:prstGeom prst="rect">
            <a:avLst/>
          </a:prstGeom>
          <a:solidFill>
            <a:schemeClr val="bg1"/>
          </a:solidFill>
          <a:ln w="57150">
            <a:solidFill>
              <a:srgbClr val="FF0000"/>
            </a:solidFill>
          </a:ln>
        </p:spPr>
        <p:txBody>
          <a:bodyPr wrap="square" rtlCol="0">
            <a:spAutoFit/>
          </a:bodyPr>
          <a:lstStyle/>
          <a:p>
            <a:r>
              <a:rPr lang="lv-LV" sz="1800" dirty="0">
                <a:effectLst/>
                <a:latin typeface="Calibri" panose="020F0502020204030204" pitchFamily="34" charset="0"/>
                <a:ea typeface="Calibri" panose="020F0502020204030204" pitchFamily="34" charset="0"/>
                <a:cs typeface="DokChampa" panose="020B0604020202020204" pitchFamily="34" charset="-34"/>
              </a:rPr>
              <a:t>Noteikumu 1. pielikumā sniegtie emisiju faktori nav paredzēti emisiju daudzuma aprēķiniem stacionāru piesārņojuma avotu emisijas limita projektu izstrādei, jo šādos gadījumos ir jāievēro normatīvajā aktā par stacionāru piesārņojuma avotu emisijas limita projektu izstrādi noteiktā prioritārā emisijas faktoru izvēles kārtība emisiju daudzuma aprēķiniem.</a:t>
            </a:r>
          </a:p>
          <a:p>
            <a:endParaRPr lang="lv-LV" dirty="0"/>
          </a:p>
        </p:txBody>
      </p:sp>
    </p:spTree>
    <p:extLst>
      <p:ext uri="{BB962C8B-B14F-4D97-AF65-F5344CB8AC3E}">
        <p14:creationId xmlns:p14="http://schemas.microsoft.com/office/powerpoint/2010/main" val="101448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534889" y="292101"/>
            <a:ext cx="8186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800" b="1" dirty="0">
                <a:solidFill>
                  <a:schemeClr val="tx1">
                    <a:lumMod val="65000"/>
                    <a:lumOff val="35000"/>
                  </a:schemeClr>
                </a:solidFill>
                <a:latin typeface="+mn-lt"/>
                <a:cs typeface="+mn-cs"/>
              </a:rPr>
              <a:t>Normatīvais regulējums</a:t>
            </a:r>
          </a:p>
        </p:txBody>
      </p:sp>
      <p:sp>
        <p:nvSpPr>
          <p:cNvPr id="5124" name="Content Placeholder 2"/>
          <p:cNvSpPr txBox="1">
            <a:spLocks/>
          </p:cNvSpPr>
          <p:nvPr/>
        </p:nvSpPr>
        <p:spPr bwMode="auto">
          <a:xfrm>
            <a:off x="390873" y="1052736"/>
            <a:ext cx="9145016"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285750" indent="-285750">
              <a:lnSpc>
                <a:spcPct val="90000"/>
              </a:lnSpc>
              <a:buFont typeface="Arial" panose="020B0604020202020204" pitchFamily="34" charset="0"/>
              <a:buChar char="•"/>
            </a:pPr>
            <a:r>
              <a:rPr lang="lv-LV" sz="2400" dirty="0">
                <a:solidFill>
                  <a:schemeClr val="tx1">
                    <a:lumMod val="65000"/>
                    <a:lumOff val="35000"/>
                  </a:schemeClr>
                </a:solidFill>
              </a:rPr>
              <a:t>MK noteikumi Nr. 17 “Noteikumi par gaisa piesārņojuma ierobežošanu no sadedzināšanas iekārtām” </a:t>
            </a:r>
          </a:p>
          <a:p>
            <a:pPr marL="285750" indent="-285750">
              <a:lnSpc>
                <a:spcPct val="90000"/>
              </a:lnSpc>
              <a:buFont typeface="Arial" panose="020B0604020202020204" pitchFamily="34" charset="0"/>
              <a:buChar char="•"/>
            </a:pPr>
            <a:endParaRPr lang="lv-LV" sz="2400" dirty="0">
              <a:solidFill>
                <a:schemeClr val="tx1">
                  <a:lumMod val="65000"/>
                  <a:lumOff val="35000"/>
                </a:schemeClr>
              </a:solidFill>
            </a:endParaRPr>
          </a:p>
          <a:p>
            <a:pPr>
              <a:lnSpc>
                <a:spcPct val="90000"/>
              </a:lnSpc>
            </a:pPr>
            <a:r>
              <a:rPr lang="lv-LV" sz="2400" dirty="0">
                <a:solidFill>
                  <a:schemeClr val="tx1">
                    <a:lumMod val="65000"/>
                    <a:lumOff val="35000"/>
                  </a:schemeClr>
                </a:solidFill>
              </a:rPr>
              <a:t>+</a:t>
            </a:r>
          </a:p>
          <a:p>
            <a:pPr>
              <a:lnSpc>
                <a:spcPct val="90000"/>
              </a:lnSpc>
            </a:pPr>
            <a:endParaRPr lang="lv-LV" sz="2400" dirty="0">
              <a:solidFill>
                <a:schemeClr val="tx1">
                  <a:lumMod val="65000"/>
                  <a:lumOff val="35000"/>
                </a:schemeClr>
              </a:solidFill>
            </a:endParaRPr>
          </a:p>
          <a:p>
            <a:pPr marL="342900" indent="-342900">
              <a:lnSpc>
                <a:spcPct val="90000"/>
              </a:lnSpc>
              <a:buFont typeface="Arial" panose="020B0604020202020204" pitchFamily="34" charset="0"/>
              <a:buChar char="•"/>
            </a:pPr>
            <a:r>
              <a:rPr lang="lv-LV" sz="2400" dirty="0">
                <a:solidFill>
                  <a:schemeClr val="tx1">
                    <a:lumMod val="65000"/>
                    <a:lumOff val="35000"/>
                  </a:schemeClr>
                </a:solidFill>
              </a:rPr>
              <a:t>MK noteikumi Nr. 182 “Noteikumi par stacionāru piesārņojuma avotu emisijas limita projektu izstrādi” ar 07.01.2021. grozījumiem prasībām</a:t>
            </a:r>
          </a:p>
          <a:p>
            <a:pPr marL="342900" indent="-342900">
              <a:lnSpc>
                <a:spcPct val="90000"/>
              </a:lnSpc>
              <a:buFont typeface="Arial" panose="020B0604020202020204" pitchFamily="34" charset="0"/>
              <a:buChar char="•"/>
            </a:pPr>
            <a:endParaRPr lang="lv-LV" sz="2400" dirty="0">
              <a:solidFill>
                <a:schemeClr val="tx1">
                  <a:lumMod val="65000"/>
                  <a:lumOff val="35000"/>
                </a:schemeClr>
              </a:solidFill>
            </a:endParaRPr>
          </a:p>
          <a:p>
            <a:pPr marL="342900" indent="-342900">
              <a:lnSpc>
                <a:spcPct val="90000"/>
              </a:lnSpc>
              <a:buFont typeface="Arial" panose="020B0604020202020204" pitchFamily="34" charset="0"/>
              <a:buChar char="•"/>
            </a:pPr>
            <a:r>
              <a:rPr lang="lv-LV" sz="2400" dirty="0">
                <a:solidFill>
                  <a:schemeClr val="tx1">
                    <a:lumMod val="65000"/>
                    <a:lumOff val="35000"/>
                  </a:schemeClr>
                </a:solidFill>
              </a:rPr>
              <a:t>MK noteikumiem Nr. 271 “Noteikumi par vides aizsardzības oficiālās statistikas un piesārņojošās darbības pārskata veidlapām”</a:t>
            </a:r>
          </a:p>
          <a:p>
            <a:pPr marL="342900" indent="-342900">
              <a:lnSpc>
                <a:spcPct val="90000"/>
              </a:lnSpc>
              <a:buFont typeface="Arial" panose="020B0604020202020204" pitchFamily="34" charset="0"/>
              <a:buChar char="•"/>
            </a:pPr>
            <a:endParaRPr lang="lv-LV" sz="2400" dirty="0">
              <a:solidFill>
                <a:schemeClr val="tx1">
                  <a:lumMod val="65000"/>
                  <a:lumOff val="35000"/>
                </a:schemeClr>
              </a:solidFill>
            </a:endParaRPr>
          </a:p>
          <a:p>
            <a:pPr marL="342900" indent="-342900">
              <a:lnSpc>
                <a:spcPct val="90000"/>
              </a:lnSpc>
              <a:buFont typeface="Arial" panose="020B0604020202020204" pitchFamily="34" charset="0"/>
              <a:buChar char="•"/>
            </a:pPr>
            <a:r>
              <a:rPr lang="lv-LV" sz="2400" dirty="0">
                <a:solidFill>
                  <a:schemeClr val="tx1">
                    <a:lumMod val="65000"/>
                    <a:lumOff val="35000"/>
                  </a:schemeClr>
                </a:solidFill>
              </a:rPr>
              <a:t>Un citi</a:t>
            </a:r>
          </a:p>
          <a:p>
            <a:pPr marL="342900" indent="-342900">
              <a:lnSpc>
                <a:spcPct val="90000"/>
              </a:lnSpc>
              <a:buFont typeface="Arial" panose="020B0604020202020204" pitchFamily="34" charset="0"/>
              <a:buChar char="•"/>
            </a:pPr>
            <a:endParaRPr lang="en-GB" sz="2400" dirty="0">
              <a:solidFill>
                <a:schemeClr val="tx1">
                  <a:lumMod val="65000"/>
                  <a:lumOff val="35000"/>
                </a:schemeClr>
              </a:solidFill>
            </a:endParaRPr>
          </a:p>
        </p:txBody>
      </p:sp>
    </p:spTree>
    <p:extLst>
      <p:ext uri="{BB962C8B-B14F-4D97-AF65-F5344CB8AC3E}">
        <p14:creationId xmlns:p14="http://schemas.microsoft.com/office/powerpoint/2010/main" val="5215015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534889" y="292101"/>
            <a:ext cx="8496944"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400" b="1" dirty="0">
                <a:solidFill>
                  <a:schemeClr val="tx1">
                    <a:lumMod val="65000"/>
                    <a:lumOff val="35000"/>
                  </a:schemeClr>
                </a:solidFill>
                <a:latin typeface="+mn-lt"/>
                <a:cs typeface="+mn-cs"/>
              </a:rPr>
              <a:t>Iekārtas radīto emisiju aprēķins: DRN</a:t>
            </a:r>
          </a:p>
        </p:txBody>
      </p:sp>
      <p:graphicFrame>
        <p:nvGraphicFramePr>
          <p:cNvPr id="2" name="Table 1">
            <a:extLst>
              <a:ext uri="{FF2B5EF4-FFF2-40B4-BE49-F238E27FC236}">
                <a16:creationId xmlns:a16="http://schemas.microsoft.com/office/drawing/2014/main" id="{1E68F42E-99EF-4271-A091-A33832FA3B8A}"/>
              </a:ext>
            </a:extLst>
          </p:cNvPr>
          <p:cNvGraphicFramePr>
            <a:graphicFrameLocks noGrp="1"/>
          </p:cNvGraphicFramePr>
          <p:nvPr>
            <p:extLst>
              <p:ext uri="{D42A27DB-BD31-4B8C-83A1-F6EECF244321}">
                <p14:modId xmlns:p14="http://schemas.microsoft.com/office/powerpoint/2010/main" val="1699233073"/>
              </p:ext>
            </p:extLst>
          </p:nvPr>
        </p:nvGraphicFramePr>
        <p:xfrm>
          <a:off x="276139" y="1155702"/>
          <a:ext cx="8323646" cy="5645024"/>
        </p:xfrm>
        <a:graphic>
          <a:graphicData uri="http://schemas.openxmlformats.org/drawingml/2006/table">
            <a:tbl>
              <a:tblPr firstRow="1" firstCol="1" bandRow="1">
                <a:tableStyleId>{5C22544A-7EE6-4342-B048-85BDC9FD1C3A}</a:tableStyleId>
              </a:tblPr>
              <a:tblGrid>
                <a:gridCol w="2031381">
                  <a:extLst>
                    <a:ext uri="{9D8B030D-6E8A-4147-A177-3AD203B41FA5}">
                      <a16:colId xmlns:a16="http://schemas.microsoft.com/office/drawing/2014/main" val="617545392"/>
                    </a:ext>
                  </a:extLst>
                </a:gridCol>
                <a:gridCol w="6292265">
                  <a:extLst>
                    <a:ext uri="{9D8B030D-6E8A-4147-A177-3AD203B41FA5}">
                      <a16:colId xmlns:a16="http://schemas.microsoft.com/office/drawing/2014/main" val="4283465317"/>
                    </a:ext>
                  </a:extLst>
                </a:gridCol>
              </a:tblGrid>
              <a:tr h="309495">
                <a:tc>
                  <a:txBody>
                    <a:bodyPr/>
                    <a:lstStyle/>
                    <a:p>
                      <a:pPr algn="just">
                        <a:lnSpc>
                          <a:spcPct val="115000"/>
                        </a:lnSpc>
                        <a:spcAft>
                          <a:spcPts val="1000"/>
                        </a:spcAft>
                      </a:pPr>
                      <a:r>
                        <a:rPr lang="lv-LV" sz="1600" dirty="0">
                          <a:effectLst/>
                        </a:rPr>
                        <a:t>Piesārņojošās darbības kategorija</a:t>
                      </a:r>
                      <a:endParaRPr lang="lv-LV" sz="1600" dirty="0">
                        <a:solidFill>
                          <a:srgbClr val="365F91"/>
                        </a:solidFill>
                        <a:effectLst/>
                        <a:latin typeface="Calibri" panose="020F0502020204030204" pitchFamily="34" charset="0"/>
                        <a:ea typeface="Calibri" panose="020F0502020204030204" pitchFamily="34" charset="0"/>
                        <a:cs typeface="DokChampa" panose="020B0604020202020204" pitchFamily="34" charset="-34"/>
                      </a:endParaRPr>
                    </a:p>
                  </a:txBody>
                  <a:tcPr marL="51279" marR="51279" marT="0" marB="0"/>
                </a:tc>
                <a:tc>
                  <a:txBody>
                    <a:bodyPr/>
                    <a:lstStyle/>
                    <a:p>
                      <a:pPr algn="just">
                        <a:lnSpc>
                          <a:spcPct val="115000"/>
                        </a:lnSpc>
                        <a:spcAft>
                          <a:spcPts val="1000"/>
                        </a:spcAft>
                      </a:pPr>
                      <a:r>
                        <a:rPr lang="lv-LV" sz="1600" dirty="0">
                          <a:effectLst/>
                        </a:rPr>
                        <a:t>Emitētā piesārņojuma apjomu nosaka, izmantojot šādus paņēmienus:</a:t>
                      </a:r>
                      <a:endParaRPr lang="lv-LV" sz="1600" dirty="0">
                        <a:solidFill>
                          <a:srgbClr val="365F91"/>
                        </a:solidFill>
                        <a:effectLst/>
                        <a:latin typeface="Calibri" panose="020F0502020204030204" pitchFamily="34" charset="0"/>
                        <a:ea typeface="Calibri" panose="020F0502020204030204" pitchFamily="34" charset="0"/>
                        <a:cs typeface="DokChampa" panose="020B0604020202020204" pitchFamily="34" charset="-34"/>
                      </a:endParaRPr>
                    </a:p>
                  </a:txBody>
                  <a:tcPr marL="51279" marR="51279" marT="0" marB="0"/>
                </a:tc>
                <a:extLst>
                  <a:ext uri="{0D108BD9-81ED-4DB2-BD59-A6C34878D82A}">
                    <a16:rowId xmlns:a16="http://schemas.microsoft.com/office/drawing/2014/main" val="2396319216"/>
                  </a:ext>
                </a:extLst>
              </a:tr>
              <a:tr h="5100702">
                <a:tc>
                  <a:txBody>
                    <a:bodyPr/>
                    <a:lstStyle/>
                    <a:p>
                      <a:pPr algn="just">
                        <a:lnSpc>
                          <a:spcPct val="115000"/>
                        </a:lnSpc>
                        <a:spcAft>
                          <a:spcPts val="1000"/>
                        </a:spcAft>
                      </a:pPr>
                      <a:r>
                        <a:rPr lang="lv-LV" sz="1600" dirty="0">
                          <a:effectLst/>
                        </a:rPr>
                        <a:t>A un B kategorijas piesārņojošas darbības</a:t>
                      </a:r>
                      <a:endParaRPr lang="lv-LV" sz="1600" dirty="0">
                        <a:solidFill>
                          <a:srgbClr val="365F91"/>
                        </a:solidFill>
                        <a:effectLst/>
                        <a:latin typeface="Calibri" panose="020F0502020204030204" pitchFamily="34" charset="0"/>
                        <a:ea typeface="Calibri" panose="020F0502020204030204" pitchFamily="34" charset="0"/>
                        <a:cs typeface="DokChampa" panose="020B0604020202020204" pitchFamily="34" charset="-34"/>
                      </a:endParaRPr>
                    </a:p>
                  </a:txBody>
                  <a:tcPr marL="51279" marR="51279" marT="0" marB="0"/>
                </a:tc>
                <a:tc>
                  <a:txBody>
                    <a:bodyPr/>
                    <a:lstStyle/>
                    <a:p>
                      <a:pPr marL="342900" lvl="0" indent="-342900">
                        <a:lnSpc>
                          <a:spcPct val="115000"/>
                        </a:lnSpc>
                        <a:buFont typeface="+mj-lt"/>
                        <a:buAutoNum type="arabicPeriod"/>
                      </a:pPr>
                      <a:r>
                        <a:rPr lang="lv-LV" sz="1600" dirty="0">
                          <a:effectLst/>
                        </a:rPr>
                        <a:t>atbilstoši normatīvajos aktos par stacionāru piesārņojuma avotu emisijas limita projektu izstrādi noteiktajai kārtībai, t.i. izmantojot to pašu emisiju aprēķina metodi, kas tika izmantota projekta izstrādes gaitā;</a:t>
                      </a:r>
                    </a:p>
                    <a:p>
                      <a:pPr marL="342900" lvl="0" indent="-342900">
                        <a:lnSpc>
                          <a:spcPct val="115000"/>
                        </a:lnSpc>
                        <a:buFont typeface="+mj-lt"/>
                        <a:buAutoNum type="arabicPeriod"/>
                      </a:pPr>
                      <a:r>
                        <a:rPr lang="lv-LV" sz="1600" dirty="0">
                          <a:effectLst/>
                        </a:rPr>
                        <a:t>izmantojot emisiju mērījumos iegūto koncentrāciju, kas ir norādīta akreditētas laboratorijas izdotā testēšanas pārskatā, un dūmgāzu plūsmas parametrus, kas noteikti atbilstoši standartam LVS EN ISO 16911-1:2013 “Stacionāro avotu izmeši. Emisijas ātruma un tilpuma plūsmas ātruma manuālā un automātiskā noteikšana cauruļvados. 1.daļa: Manuālā atsauces metode” (ISO 16911-1:2013).</a:t>
                      </a:r>
                    </a:p>
                    <a:p>
                      <a:pPr marL="342900" lvl="0" indent="-342900">
                        <a:lnSpc>
                          <a:spcPct val="115000"/>
                        </a:lnSpc>
                        <a:buFont typeface="+mj-lt"/>
                        <a:buAutoNum type="arabicPeriod"/>
                      </a:pPr>
                      <a:r>
                        <a:rPr lang="lv-LV" sz="1600" dirty="0">
                          <a:effectLst/>
                        </a:rPr>
                        <a:t>C kategorijas iekārtām gadījumos, kad nav izstrādāts emisiju limitu projekts, atbilstoši Noteikumu 1. pielikumam. Šo vadlīniju 1. pielikumā ir sniegti aprēķiniem nepieciešamo datu apraksts un piemēri. VVD mājaslapā ir pieejams kalkulators, kas palīdz automātiski aprēķināt faktisko emisiju daudzumu šai sadedzināšanas iekārtu grupai. </a:t>
                      </a:r>
                    </a:p>
                    <a:p>
                      <a:pPr marL="228600" algn="just">
                        <a:lnSpc>
                          <a:spcPct val="115000"/>
                        </a:lnSpc>
                        <a:spcAft>
                          <a:spcPts val="1000"/>
                        </a:spcAft>
                      </a:pPr>
                      <a:r>
                        <a:rPr lang="lv-LV" sz="1400" dirty="0">
                          <a:effectLst/>
                        </a:rPr>
                        <a:t> </a:t>
                      </a:r>
                      <a:endParaRPr lang="lv-LV" sz="1600" dirty="0">
                        <a:solidFill>
                          <a:srgbClr val="365F91"/>
                        </a:solidFill>
                        <a:effectLst/>
                        <a:latin typeface="Calibri" panose="020F0502020204030204" pitchFamily="34" charset="0"/>
                        <a:ea typeface="Calibri" panose="020F0502020204030204" pitchFamily="34" charset="0"/>
                        <a:cs typeface="DokChampa" panose="020B0604020202020204" pitchFamily="34" charset="-34"/>
                      </a:endParaRPr>
                    </a:p>
                  </a:txBody>
                  <a:tcPr marL="51279" marR="51279" marT="0" marB="0"/>
                </a:tc>
                <a:extLst>
                  <a:ext uri="{0D108BD9-81ED-4DB2-BD59-A6C34878D82A}">
                    <a16:rowId xmlns:a16="http://schemas.microsoft.com/office/drawing/2014/main" val="3012623217"/>
                  </a:ext>
                </a:extLst>
              </a:tr>
            </a:tbl>
          </a:graphicData>
        </a:graphic>
      </p:graphicFrame>
    </p:spTree>
    <p:extLst>
      <p:ext uri="{BB962C8B-B14F-4D97-AF65-F5344CB8AC3E}">
        <p14:creationId xmlns:p14="http://schemas.microsoft.com/office/powerpoint/2010/main" val="2176808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534889" y="292101"/>
            <a:ext cx="8496944"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400" b="1" dirty="0">
                <a:solidFill>
                  <a:schemeClr val="tx1">
                    <a:lumMod val="65000"/>
                    <a:lumOff val="35000"/>
                  </a:schemeClr>
                </a:solidFill>
                <a:latin typeface="+mn-lt"/>
                <a:cs typeface="+mn-cs"/>
              </a:rPr>
              <a:t>Iekārtas radīto emisiju aprēķins: statistikai</a:t>
            </a:r>
          </a:p>
        </p:txBody>
      </p:sp>
      <p:sp>
        <p:nvSpPr>
          <p:cNvPr id="5124" name="Content Placeholder 2"/>
          <p:cNvSpPr txBox="1">
            <a:spLocks/>
          </p:cNvSpPr>
          <p:nvPr/>
        </p:nvSpPr>
        <p:spPr bwMode="auto">
          <a:xfrm>
            <a:off x="390873" y="903059"/>
            <a:ext cx="9043726"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285750" lvl="0" indent="-285750">
              <a:buFont typeface="Arial" panose="020B0604020202020204" pitchFamily="34" charset="0"/>
              <a:buChar char="•"/>
            </a:pPr>
            <a:r>
              <a:rPr lang="lv-LV" sz="2000" dirty="0">
                <a:solidFill>
                  <a:schemeClr val="tx1">
                    <a:lumMod val="65000"/>
                    <a:lumOff val="35000"/>
                  </a:schemeClr>
                </a:solidFill>
              </a:rPr>
              <a:t>emisiju daudzums noteiktā laika periodā – gramos sekundē (g/s) un tonnās gadā (t/gadā) (tāpat, kā DRN)</a:t>
            </a:r>
          </a:p>
          <a:p>
            <a:pPr marL="285750" lvl="0" indent="-285750">
              <a:buFont typeface="Arial" panose="020B0604020202020204" pitchFamily="34" charset="0"/>
              <a:buChar char="•"/>
            </a:pPr>
            <a:r>
              <a:rPr lang="lv-LV" sz="2000" dirty="0">
                <a:solidFill>
                  <a:schemeClr val="tx1">
                    <a:lumMod val="65000"/>
                    <a:lumOff val="35000"/>
                  </a:schemeClr>
                </a:solidFill>
              </a:rPr>
              <a:t>emisiju koncentrācija dūmgāzēs – miligramos kubikmetrā (mg/m</a:t>
            </a:r>
            <a:r>
              <a:rPr lang="lv-LV" sz="2000" baseline="30000" dirty="0">
                <a:solidFill>
                  <a:schemeClr val="tx1">
                    <a:lumMod val="65000"/>
                    <a:lumOff val="35000"/>
                  </a:schemeClr>
                </a:solidFill>
              </a:rPr>
              <a:t>3</a:t>
            </a:r>
            <a:r>
              <a:rPr lang="lv-LV" sz="2000" dirty="0">
                <a:solidFill>
                  <a:schemeClr val="tx1">
                    <a:lumMod val="65000"/>
                    <a:lumOff val="35000"/>
                  </a:schemeClr>
                </a:solidFill>
              </a:rPr>
              <a:t>)</a:t>
            </a:r>
          </a:p>
          <a:p>
            <a:pPr marL="285750" lvl="0" indent="-285750">
              <a:buFont typeface="Arial" panose="020B0604020202020204" pitchFamily="34" charset="0"/>
              <a:buChar char="•"/>
            </a:pPr>
            <a:endParaRPr lang="lv-LV" sz="2000" dirty="0">
              <a:solidFill>
                <a:schemeClr val="tx1">
                  <a:lumMod val="65000"/>
                  <a:lumOff val="35000"/>
                </a:schemeClr>
              </a:solidFill>
            </a:endParaRPr>
          </a:p>
          <a:p>
            <a:pPr marL="285750" lvl="0" indent="-285750">
              <a:buFont typeface="Arial" panose="020B0604020202020204" pitchFamily="34" charset="0"/>
              <a:buChar char="•"/>
            </a:pPr>
            <a:endParaRPr lang="lv-LV" sz="2000" dirty="0">
              <a:solidFill>
                <a:schemeClr val="tx1">
                  <a:lumMod val="65000"/>
                  <a:lumOff val="35000"/>
                </a:schemeClr>
              </a:solidFill>
            </a:endParaRPr>
          </a:p>
          <a:p>
            <a:pPr marL="285750" lvl="0" indent="-285750">
              <a:buFont typeface="Arial" panose="020B0604020202020204" pitchFamily="34" charset="0"/>
              <a:buChar char="•"/>
            </a:pPr>
            <a:endParaRPr lang="lv-LV" sz="2000" dirty="0">
              <a:solidFill>
                <a:schemeClr val="tx1">
                  <a:lumMod val="65000"/>
                  <a:lumOff val="35000"/>
                </a:schemeClr>
              </a:solidFill>
            </a:endParaRPr>
          </a:p>
        </p:txBody>
      </p:sp>
      <p:graphicFrame>
        <p:nvGraphicFramePr>
          <p:cNvPr id="2" name="Table 2">
            <a:extLst>
              <a:ext uri="{FF2B5EF4-FFF2-40B4-BE49-F238E27FC236}">
                <a16:creationId xmlns:a16="http://schemas.microsoft.com/office/drawing/2014/main" id="{23A2AFE7-DFBB-4A8E-BE67-A5EB2ADFE01F}"/>
              </a:ext>
            </a:extLst>
          </p:cNvPr>
          <p:cNvGraphicFramePr>
            <a:graphicFrameLocks noGrp="1"/>
          </p:cNvGraphicFramePr>
          <p:nvPr>
            <p:extLst>
              <p:ext uri="{D42A27DB-BD31-4B8C-83A1-F6EECF244321}">
                <p14:modId xmlns:p14="http://schemas.microsoft.com/office/powerpoint/2010/main" val="2307455058"/>
              </p:ext>
            </p:extLst>
          </p:nvPr>
        </p:nvGraphicFramePr>
        <p:xfrm>
          <a:off x="534889" y="2012201"/>
          <a:ext cx="8136904" cy="4929337"/>
        </p:xfrm>
        <a:graphic>
          <a:graphicData uri="http://schemas.openxmlformats.org/drawingml/2006/table">
            <a:tbl>
              <a:tblPr firstRow="1" bandRow="1">
                <a:tableStyleId>{BC89EF96-8CEA-46FF-86C4-4CE0E7609802}</a:tableStyleId>
              </a:tblPr>
              <a:tblGrid>
                <a:gridCol w="8136904">
                  <a:extLst>
                    <a:ext uri="{9D8B030D-6E8A-4147-A177-3AD203B41FA5}">
                      <a16:colId xmlns:a16="http://schemas.microsoft.com/office/drawing/2014/main" val="2888214994"/>
                    </a:ext>
                  </a:extLst>
                </a:gridCol>
              </a:tblGrid>
              <a:tr h="11051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b="0" kern="1200" dirty="0">
                          <a:solidFill>
                            <a:schemeClr val="tx1"/>
                          </a:solidFill>
                          <a:effectLst/>
                          <a:latin typeface="+mn-lt"/>
                          <a:ea typeface="+mn-ea"/>
                          <a:cs typeface="+mn-cs"/>
                        </a:rPr>
                        <a:t>1. Gadījumā, ja emisiju daudzums tiek noteikts, pamatojoties uz stacionāru piesārņojuma avotu emisijas limita projektā izmantotu aprēķinu metodi, tad arī emisiju koncentrāciju dūmgāzēs nosaka, izmantojot projektā izmantoto aprēķinu pieeju</a:t>
                      </a:r>
                    </a:p>
                  </a:txBody>
                  <a:tcPr/>
                </a:tc>
                <a:extLst>
                  <a:ext uri="{0D108BD9-81ED-4DB2-BD59-A6C34878D82A}">
                    <a16:rowId xmlns:a16="http://schemas.microsoft.com/office/drawing/2014/main" val="1903574625"/>
                  </a:ext>
                </a:extLst>
              </a:tr>
              <a:tr h="2380393">
                <a:tc>
                  <a:txBody>
                    <a:bodyPr/>
                    <a:lstStyle/>
                    <a:p>
                      <a:r>
                        <a:rPr lang="lv-LV" sz="1800" kern="1200" dirty="0">
                          <a:solidFill>
                            <a:schemeClr val="tx1"/>
                          </a:solidFill>
                          <a:effectLst/>
                          <a:latin typeface="+mn-lt"/>
                          <a:ea typeface="+mn-ea"/>
                          <a:cs typeface="+mn-cs"/>
                        </a:rPr>
                        <a:t>2. Gadījumā, ja tiek veikta dūmgāzu testēšana, piesaistot akreditētu laboratoriju,  vai izmantota iekārtas tehniskajā dokumentācijā norādītā deklarētā piesārņojošās vielas koncentrācija, emisiju koncentrāciju dūmgāzēs norāda, pamatojoties uz šo informāciju un nepieciešamības gadījumā veicot pārrēķinu atbilstoši standartam LVS EN ISO 16911-1:2013 “Stacionāro avotu izmeši. Emisijas ātruma un tilpuma plūsmas ātruma manuālā un automātiskā noteikšana cauruļvados. 1.daļa: Manuālā atsauces metode” (ISO 16911-1:2013)</a:t>
                      </a:r>
                      <a:endParaRPr lang="lv-LV" dirty="0"/>
                    </a:p>
                  </a:txBody>
                  <a:tcPr/>
                </a:tc>
                <a:extLst>
                  <a:ext uri="{0D108BD9-81ED-4DB2-BD59-A6C34878D82A}">
                    <a16:rowId xmlns:a16="http://schemas.microsoft.com/office/drawing/2014/main" val="2216140769"/>
                  </a:ext>
                </a:extLst>
              </a:tr>
              <a:tr h="1360224">
                <a:tc>
                  <a:txBody>
                    <a:bodyPr/>
                    <a:lstStyle/>
                    <a:p>
                      <a:r>
                        <a:rPr lang="lv-LV" sz="1800" kern="1200" dirty="0">
                          <a:solidFill>
                            <a:schemeClr val="tx1"/>
                          </a:solidFill>
                          <a:effectLst/>
                          <a:latin typeface="+mn-lt"/>
                          <a:ea typeface="+mn-ea"/>
                          <a:cs typeface="+mn-cs"/>
                        </a:rPr>
                        <a:t>3. Gadījumā, ja emisiju daudzums noteikts izmantojot MK noteikumu Nr. 17 1. pielikumā sniegtos emisiju faktorus, tad piesārņojošo vielu koncentrāciju dūmgāzēs norāda atbilstoši konkrētajai sadedzināšanas iekārtai piemērojamajai emisiju robežvērtībai, kas norādīta Noteikumu 4., 5. vai 6. pielikumā</a:t>
                      </a:r>
                      <a:endParaRPr lang="lv-LV" dirty="0"/>
                    </a:p>
                  </a:txBody>
                  <a:tcPr/>
                </a:tc>
                <a:extLst>
                  <a:ext uri="{0D108BD9-81ED-4DB2-BD59-A6C34878D82A}">
                    <a16:rowId xmlns:a16="http://schemas.microsoft.com/office/drawing/2014/main" val="3103183946"/>
                  </a:ext>
                </a:extLst>
              </a:tr>
            </a:tbl>
          </a:graphicData>
        </a:graphic>
      </p:graphicFrame>
    </p:spTree>
    <p:extLst>
      <p:ext uri="{BB962C8B-B14F-4D97-AF65-F5344CB8AC3E}">
        <p14:creationId xmlns:p14="http://schemas.microsoft.com/office/powerpoint/2010/main" val="34481945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534889" y="292101"/>
            <a:ext cx="8496944"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400" b="1" dirty="0">
                <a:solidFill>
                  <a:schemeClr val="tx1">
                    <a:lumMod val="65000"/>
                    <a:lumOff val="35000"/>
                  </a:schemeClr>
                </a:solidFill>
                <a:latin typeface="+mn-lt"/>
                <a:cs typeface="+mn-cs"/>
              </a:rPr>
              <a:t>Iekārtas radīto emisiju aprēķins: emisiju limitu noteikšanai</a:t>
            </a:r>
          </a:p>
        </p:txBody>
      </p:sp>
      <p:sp>
        <p:nvSpPr>
          <p:cNvPr id="5124" name="Content Placeholder 2"/>
          <p:cNvSpPr txBox="1">
            <a:spLocks/>
          </p:cNvSpPr>
          <p:nvPr/>
        </p:nvSpPr>
        <p:spPr bwMode="auto">
          <a:xfrm>
            <a:off x="390873" y="950639"/>
            <a:ext cx="9043726"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342900" indent="-342900">
              <a:lnSpc>
                <a:spcPct val="90000"/>
              </a:lnSpc>
              <a:buFont typeface="Arial" panose="020B0604020202020204" pitchFamily="34" charset="0"/>
              <a:buChar char="•"/>
            </a:pPr>
            <a:r>
              <a:rPr lang="lv-LV" sz="2000" b="1" dirty="0">
                <a:solidFill>
                  <a:schemeClr val="tx2"/>
                </a:solidFill>
                <a:latin typeface="+mn-lt"/>
                <a:cs typeface="+mn-cs"/>
              </a:rPr>
              <a:t>Saskaņā ar 2013. gada 2. aprīļa MK noteikumiem Nr. 182</a:t>
            </a:r>
          </a:p>
          <a:p>
            <a:pPr marL="342900" indent="-342900">
              <a:lnSpc>
                <a:spcPct val="90000"/>
              </a:lnSpc>
              <a:buFont typeface="Arial" panose="020B0604020202020204" pitchFamily="34" charset="0"/>
              <a:buChar char="•"/>
            </a:pPr>
            <a:r>
              <a:rPr lang="lv-LV" sz="2000" dirty="0">
                <a:solidFill>
                  <a:schemeClr val="tx2"/>
                </a:solidFill>
                <a:latin typeface="+mn-lt"/>
                <a:cs typeface="+mn-cs"/>
              </a:rPr>
              <a:t>Sadedzināšanas iekārtas operators projektu izstrādā šādos gadījumos:</a:t>
            </a:r>
          </a:p>
          <a:p>
            <a:pPr marL="1085850" lvl="1" indent="-342900">
              <a:lnSpc>
                <a:spcPct val="90000"/>
              </a:lnSpc>
              <a:buFont typeface="Wingdings" panose="05000000000000000000" pitchFamily="2" charset="2"/>
              <a:buChar char="§"/>
            </a:pPr>
            <a:r>
              <a:rPr lang="lv-LV" sz="2000" dirty="0">
                <a:solidFill>
                  <a:schemeClr val="tx2"/>
                </a:solidFill>
                <a:latin typeface="+mn-lt"/>
                <a:cs typeface="+mn-cs"/>
              </a:rPr>
              <a:t>piesārņojošai darbībai, kas atbilst A vai B kategorijai;</a:t>
            </a:r>
          </a:p>
          <a:p>
            <a:pPr marL="1085850" lvl="1" indent="-342900">
              <a:lnSpc>
                <a:spcPct val="90000"/>
              </a:lnSpc>
              <a:buFont typeface="Wingdings" panose="05000000000000000000" pitchFamily="2" charset="2"/>
              <a:buChar char="§"/>
            </a:pPr>
            <a:r>
              <a:rPr lang="lv-LV" sz="2000" dirty="0">
                <a:solidFill>
                  <a:schemeClr val="tx2"/>
                </a:solidFill>
                <a:latin typeface="+mn-lt"/>
                <a:cs typeface="+mn-cs"/>
              </a:rPr>
              <a:t>sadedzināšanas iekārtai, kas atbilst C kategorijas piesārņojošai darbībai un šādiem nosacījumiem:</a:t>
            </a:r>
          </a:p>
          <a:p>
            <a:pPr marL="1485900" lvl="2" indent="-342900">
              <a:lnSpc>
                <a:spcPct val="90000"/>
              </a:lnSpc>
              <a:buFont typeface="Wingdings" panose="05000000000000000000" pitchFamily="2" charset="2"/>
              <a:buChar char="ü"/>
            </a:pPr>
            <a:r>
              <a:rPr lang="lv-LV" sz="2000" dirty="0">
                <a:solidFill>
                  <a:schemeClr val="tx2"/>
                </a:solidFill>
                <a:latin typeface="+mn-lt"/>
                <a:cs typeface="+mn-cs"/>
              </a:rPr>
              <a:t>iekārtas nominālā ievadītā siltuma jauda ir 1 MW vai lielāka;</a:t>
            </a:r>
          </a:p>
          <a:p>
            <a:pPr marL="1485900" lvl="2" indent="-342900">
              <a:lnSpc>
                <a:spcPct val="90000"/>
              </a:lnSpc>
              <a:buFont typeface="Wingdings" panose="05000000000000000000" pitchFamily="2" charset="2"/>
              <a:buChar char="ü"/>
            </a:pPr>
            <a:r>
              <a:rPr lang="lv-LV" sz="2000" dirty="0">
                <a:solidFill>
                  <a:schemeClr val="tx2"/>
                </a:solidFill>
                <a:latin typeface="+mn-lt"/>
                <a:cs typeface="+mn-cs"/>
              </a:rPr>
              <a:t>iekārta atrodas teritorijā, kur iepriekšējo piecu gadu laikā pārsniegts normatīvajos aktos par gaisa kvalitāti noteiktais augšējais piesārņojuma novērtēšanas slieksnis;</a:t>
            </a:r>
          </a:p>
          <a:p>
            <a:pPr marL="1485900" lvl="2" indent="-342900">
              <a:lnSpc>
                <a:spcPct val="90000"/>
              </a:lnSpc>
              <a:buFont typeface="Wingdings" panose="05000000000000000000" pitchFamily="2" charset="2"/>
              <a:buChar char="ü"/>
            </a:pPr>
            <a:r>
              <a:rPr lang="lv-LV" sz="2000" dirty="0">
                <a:solidFill>
                  <a:schemeClr val="tx2"/>
                </a:solidFill>
                <a:latin typeface="+mn-lt"/>
                <a:cs typeface="+mn-cs"/>
              </a:rPr>
              <a:t>plānotais iekārtas dūmeņa augstums virs zemes virsmas nepārsniedz 10 metrus;</a:t>
            </a:r>
          </a:p>
          <a:p>
            <a:pPr marL="1085850" lvl="1" indent="-342900">
              <a:lnSpc>
                <a:spcPct val="90000"/>
              </a:lnSpc>
              <a:buFont typeface="Wingdings" panose="05000000000000000000" pitchFamily="2" charset="2"/>
              <a:buChar char="ü"/>
            </a:pPr>
            <a:r>
              <a:rPr lang="lv-LV" sz="2000" dirty="0">
                <a:solidFill>
                  <a:schemeClr val="tx2"/>
                </a:solidFill>
                <a:latin typeface="+mn-lt"/>
                <a:cs typeface="+mn-cs"/>
              </a:rPr>
              <a:t>citai C kategorijas sadedzināšanas iekārtai, ja to pieprasa Valsts vides dienests un ja iekārtu plānots būvēt blīvi apdzīvotā vietā vai tās plānotajā ietekmes zonā ir izvietoti vairāki piesārņojuma avoti, kas kopumā var radīt negatīvu ietekmi uz cilvēku veselību un vidi.</a:t>
            </a:r>
          </a:p>
          <a:p>
            <a:pPr marL="1085850" lvl="1" indent="-342900">
              <a:lnSpc>
                <a:spcPct val="90000"/>
              </a:lnSpc>
              <a:buFont typeface="Wingdings" panose="05000000000000000000" pitchFamily="2" charset="2"/>
              <a:buChar char="ü"/>
            </a:pPr>
            <a:endParaRPr lang="lv-LV" sz="2000" dirty="0">
              <a:solidFill>
                <a:schemeClr val="tx2"/>
              </a:solidFill>
              <a:latin typeface="+mn-lt"/>
              <a:cs typeface="+mn-cs"/>
            </a:endParaRPr>
          </a:p>
          <a:p>
            <a:pPr marL="342900" indent="-342900">
              <a:lnSpc>
                <a:spcPct val="90000"/>
              </a:lnSpc>
              <a:buFont typeface="Arial" panose="020B0604020202020204" pitchFamily="34" charset="0"/>
              <a:buChar char="•"/>
            </a:pPr>
            <a:r>
              <a:rPr lang="lv-LV" sz="2000" dirty="0">
                <a:solidFill>
                  <a:schemeClr val="tx2"/>
                </a:solidFill>
                <a:latin typeface="+mn-lt"/>
                <a:cs typeface="+mn-cs"/>
              </a:rPr>
              <a:t>Izstrādājot SPAELP, iekārtas emisiju daudzumu (piesārņojošās vielas emisiju daudzums no emisijas avota laika vienībā) nosaka, izmantojot metodes, kas ir noteiktas MK noteikumos Nr. 182</a:t>
            </a:r>
          </a:p>
        </p:txBody>
      </p:sp>
    </p:spTree>
    <p:extLst>
      <p:ext uri="{BB962C8B-B14F-4D97-AF65-F5344CB8AC3E}">
        <p14:creationId xmlns:p14="http://schemas.microsoft.com/office/powerpoint/2010/main" val="1955819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534889" y="292101"/>
            <a:ext cx="8496944"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400" b="1" dirty="0">
                <a:solidFill>
                  <a:schemeClr val="tx1">
                    <a:lumMod val="65000"/>
                    <a:lumOff val="35000"/>
                  </a:schemeClr>
                </a:solidFill>
                <a:latin typeface="+mn-lt"/>
                <a:cs typeface="+mn-cs"/>
              </a:rPr>
              <a:t>Iekārtas radīto emisiju aprēķins: putekļi, daļiņas PM</a:t>
            </a:r>
            <a:r>
              <a:rPr lang="lv-LV" sz="2400" b="1" baseline="-25000" dirty="0">
                <a:solidFill>
                  <a:schemeClr val="tx1">
                    <a:lumMod val="65000"/>
                    <a:lumOff val="35000"/>
                  </a:schemeClr>
                </a:solidFill>
                <a:latin typeface="+mn-lt"/>
                <a:cs typeface="+mn-cs"/>
              </a:rPr>
              <a:t>10</a:t>
            </a:r>
            <a:r>
              <a:rPr lang="lv-LV" sz="2400" b="1" dirty="0">
                <a:solidFill>
                  <a:schemeClr val="tx1">
                    <a:lumMod val="65000"/>
                    <a:lumOff val="35000"/>
                  </a:schemeClr>
                </a:solidFill>
                <a:latin typeface="+mn-lt"/>
                <a:cs typeface="+mn-cs"/>
              </a:rPr>
              <a:t> un PM</a:t>
            </a:r>
            <a:r>
              <a:rPr lang="lv-LV" sz="2400" b="1" baseline="-25000" dirty="0">
                <a:solidFill>
                  <a:schemeClr val="tx1">
                    <a:lumMod val="65000"/>
                    <a:lumOff val="35000"/>
                  </a:schemeClr>
                </a:solidFill>
                <a:latin typeface="+mn-lt"/>
                <a:cs typeface="+mn-cs"/>
              </a:rPr>
              <a:t>2,5</a:t>
            </a:r>
            <a:r>
              <a:rPr lang="lv-LV" sz="2400" b="1" dirty="0">
                <a:solidFill>
                  <a:schemeClr val="tx1">
                    <a:lumMod val="65000"/>
                    <a:lumOff val="35000"/>
                  </a:schemeClr>
                </a:solidFill>
                <a:latin typeface="+mn-lt"/>
                <a:cs typeface="+mn-cs"/>
              </a:rPr>
              <a:t> </a:t>
            </a:r>
          </a:p>
        </p:txBody>
      </p:sp>
      <p:pic>
        <p:nvPicPr>
          <p:cNvPr id="4" name="Picture 3">
            <a:extLst>
              <a:ext uri="{FF2B5EF4-FFF2-40B4-BE49-F238E27FC236}">
                <a16:creationId xmlns:a16="http://schemas.microsoft.com/office/drawing/2014/main" id="{7F9BFD0C-8B9B-4911-A588-6656DB869576}"/>
              </a:ext>
            </a:extLst>
          </p:cNvPr>
          <p:cNvPicPr>
            <a:picLocks noChangeAspect="1"/>
          </p:cNvPicPr>
          <p:nvPr/>
        </p:nvPicPr>
        <p:blipFill>
          <a:blip r:embed="rId4"/>
          <a:stretch>
            <a:fillRect/>
          </a:stretch>
        </p:blipFill>
        <p:spPr>
          <a:xfrm>
            <a:off x="597032" y="1052736"/>
            <a:ext cx="7933656" cy="4968552"/>
          </a:xfrm>
          <a:prstGeom prst="rect">
            <a:avLst/>
          </a:prstGeom>
        </p:spPr>
      </p:pic>
      <p:sp>
        <p:nvSpPr>
          <p:cNvPr id="7" name="Rectangle 6">
            <a:extLst>
              <a:ext uri="{FF2B5EF4-FFF2-40B4-BE49-F238E27FC236}">
                <a16:creationId xmlns:a16="http://schemas.microsoft.com/office/drawing/2014/main" id="{BB3A0DAF-EEE1-4555-B2CA-D539BAC3B6D2}"/>
              </a:ext>
            </a:extLst>
          </p:cNvPr>
          <p:cNvSpPr/>
          <p:nvPr/>
        </p:nvSpPr>
        <p:spPr>
          <a:xfrm>
            <a:off x="750913" y="5085184"/>
            <a:ext cx="7632848" cy="93610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9394761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534889" y="292101"/>
            <a:ext cx="8186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800" b="1" dirty="0">
                <a:solidFill>
                  <a:schemeClr val="tx1">
                    <a:lumMod val="65000"/>
                    <a:lumOff val="35000"/>
                  </a:schemeClr>
                </a:solidFill>
                <a:latin typeface="+mn-lt"/>
                <a:cs typeface="+mn-cs"/>
              </a:rPr>
              <a:t>Piemērs: emisiju daudzuma aprēķins</a:t>
            </a:r>
          </a:p>
        </p:txBody>
      </p:sp>
      <p:pic>
        <p:nvPicPr>
          <p:cNvPr id="3" name="Picture 2">
            <a:extLst>
              <a:ext uri="{FF2B5EF4-FFF2-40B4-BE49-F238E27FC236}">
                <a16:creationId xmlns:a16="http://schemas.microsoft.com/office/drawing/2014/main" id="{3BEF38AB-29A4-46DD-9FB4-5851469551FA}"/>
              </a:ext>
            </a:extLst>
          </p:cNvPr>
          <p:cNvPicPr>
            <a:picLocks noChangeAspect="1"/>
          </p:cNvPicPr>
          <p:nvPr/>
        </p:nvPicPr>
        <p:blipFill>
          <a:blip r:embed="rId4"/>
          <a:stretch>
            <a:fillRect/>
          </a:stretch>
        </p:blipFill>
        <p:spPr>
          <a:xfrm>
            <a:off x="1024182" y="1556792"/>
            <a:ext cx="7662374" cy="3168352"/>
          </a:xfrm>
          <a:prstGeom prst="rect">
            <a:avLst/>
          </a:prstGeom>
        </p:spPr>
      </p:pic>
    </p:spTree>
    <p:extLst>
      <p:ext uri="{BB962C8B-B14F-4D97-AF65-F5344CB8AC3E}">
        <p14:creationId xmlns:p14="http://schemas.microsoft.com/office/powerpoint/2010/main" val="1565500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41"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635793" y="274638"/>
            <a:ext cx="8186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800" b="1" dirty="0">
                <a:solidFill>
                  <a:schemeClr val="tx1">
                    <a:lumMod val="65000"/>
                    <a:lumOff val="35000"/>
                  </a:schemeClr>
                </a:solidFill>
                <a:latin typeface="+mn-lt"/>
                <a:cs typeface="+mn-cs"/>
              </a:rPr>
              <a:t>Mērījumi: biežums</a:t>
            </a:r>
          </a:p>
        </p:txBody>
      </p:sp>
      <p:sp>
        <p:nvSpPr>
          <p:cNvPr id="5124" name="Content Placeholder 2"/>
          <p:cNvSpPr txBox="1">
            <a:spLocks/>
          </p:cNvSpPr>
          <p:nvPr/>
        </p:nvSpPr>
        <p:spPr bwMode="auto">
          <a:xfrm>
            <a:off x="332824" y="1052736"/>
            <a:ext cx="9145016"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ct val="90000"/>
              </a:lnSpc>
            </a:pPr>
            <a:r>
              <a:rPr lang="lv-LV" sz="2800" u="sng" dirty="0"/>
              <a:t>Vidējas jaudas SI</a:t>
            </a:r>
          </a:p>
          <a:p>
            <a:pPr>
              <a:lnSpc>
                <a:spcPct val="90000"/>
              </a:lnSpc>
            </a:pPr>
            <a:endParaRPr lang="lv-LV" sz="2000" u="sng" dirty="0"/>
          </a:p>
          <a:p>
            <a:pPr>
              <a:lnSpc>
                <a:spcPct val="90000"/>
              </a:lnSpc>
            </a:pPr>
            <a:endParaRPr lang="lv-LV" sz="2000" u="sng" dirty="0"/>
          </a:p>
          <a:p>
            <a:pPr>
              <a:lnSpc>
                <a:spcPct val="90000"/>
              </a:lnSpc>
            </a:pPr>
            <a:endParaRPr lang="lv-LV" sz="2000" u="sng" dirty="0"/>
          </a:p>
          <a:p>
            <a:pPr>
              <a:lnSpc>
                <a:spcPct val="90000"/>
              </a:lnSpc>
            </a:pPr>
            <a:endParaRPr lang="lv-LV" sz="2000" u="sng" dirty="0"/>
          </a:p>
          <a:p>
            <a:pPr>
              <a:lnSpc>
                <a:spcPct val="90000"/>
              </a:lnSpc>
            </a:pPr>
            <a:endParaRPr lang="lv-LV" sz="2000" u="sng" dirty="0"/>
          </a:p>
          <a:p>
            <a:pPr>
              <a:lnSpc>
                <a:spcPct val="90000"/>
              </a:lnSpc>
            </a:pPr>
            <a:endParaRPr lang="lv-LV" sz="2000" u="sng" dirty="0"/>
          </a:p>
          <a:p>
            <a:pPr>
              <a:lnSpc>
                <a:spcPct val="90000"/>
              </a:lnSpc>
            </a:pPr>
            <a:endParaRPr lang="lv-LV" sz="2000" u="sng" dirty="0"/>
          </a:p>
          <a:p>
            <a:pPr>
              <a:lnSpc>
                <a:spcPct val="90000"/>
              </a:lnSpc>
            </a:pPr>
            <a:endParaRPr lang="lv-LV" sz="2000" u="sng" dirty="0"/>
          </a:p>
          <a:p>
            <a:pPr>
              <a:lnSpc>
                <a:spcPct val="90000"/>
              </a:lnSpc>
            </a:pPr>
            <a:endParaRPr lang="lv-LV" sz="2000" u="sng" dirty="0"/>
          </a:p>
          <a:p>
            <a:pPr>
              <a:lnSpc>
                <a:spcPct val="90000"/>
              </a:lnSpc>
            </a:pPr>
            <a:endParaRPr lang="lv-LV" sz="2000" u="sng" dirty="0"/>
          </a:p>
          <a:p>
            <a:pPr>
              <a:lnSpc>
                <a:spcPct val="90000"/>
              </a:lnSpc>
            </a:pPr>
            <a:endParaRPr lang="lv-LV" sz="2000" u="sng" dirty="0"/>
          </a:p>
          <a:p>
            <a:pPr>
              <a:lnSpc>
                <a:spcPct val="90000"/>
              </a:lnSpc>
            </a:pPr>
            <a:endParaRPr lang="lv-LV" sz="2000" u="sng" dirty="0"/>
          </a:p>
          <a:p>
            <a:pPr>
              <a:lnSpc>
                <a:spcPct val="90000"/>
              </a:lnSpc>
            </a:pPr>
            <a:endParaRPr lang="lv-LV" sz="2000" u="sng" dirty="0"/>
          </a:p>
          <a:p>
            <a:pPr>
              <a:lnSpc>
                <a:spcPct val="90000"/>
              </a:lnSpc>
            </a:pPr>
            <a:endParaRPr lang="lv-LV" sz="2000" u="sng" dirty="0"/>
          </a:p>
          <a:p>
            <a:pPr>
              <a:lnSpc>
                <a:spcPct val="90000"/>
              </a:lnSpc>
            </a:pPr>
            <a:endParaRPr lang="lv-LV" sz="2000" u="sng" dirty="0"/>
          </a:p>
          <a:p>
            <a:pPr>
              <a:lnSpc>
                <a:spcPct val="90000"/>
              </a:lnSpc>
            </a:pPr>
            <a:endParaRPr lang="en-GB" sz="1450" dirty="0"/>
          </a:p>
        </p:txBody>
      </p:sp>
      <p:pic>
        <p:nvPicPr>
          <p:cNvPr id="4" name="Picture 3">
            <a:extLst>
              <a:ext uri="{FF2B5EF4-FFF2-40B4-BE49-F238E27FC236}">
                <a16:creationId xmlns:a16="http://schemas.microsoft.com/office/drawing/2014/main" id="{28B99A81-13AD-4ADF-8759-FF8B0B115EE4}"/>
              </a:ext>
            </a:extLst>
          </p:cNvPr>
          <p:cNvPicPr>
            <a:picLocks noChangeAspect="1"/>
          </p:cNvPicPr>
          <p:nvPr/>
        </p:nvPicPr>
        <p:blipFill>
          <a:blip r:embed="rId4"/>
          <a:stretch>
            <a:fillRect/>
          </a:stretch>
        </p:blipFill>
        <p:spPr>
          <a:xfrm>
            <a:off x="941801" y="1060901"/>
            <a:ext cx="7513967" cy="5767602"/>
          </a:xfrm>
          <a:prstGeom prst="rect">
            <a:avLst/>
          </a:prstGeom>
        </p:spPr>
      </p:pic>
    </p:spTree>
    <p:extLst>
      <p:ext uri="{BB962C8B-B14F-4D97-AF65-F5344CB8AC3E}">
        <p14:creationId xmlns:p14="http://schemas.microsoft.com/office/powerpoint/2010/main" val="17924772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41"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635793" y="274638"/>
            <a:ext cx="8186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800" b="1" dirty="0">
                <a:solidFill>
                  <a:schemeClr val="tx1">
                    <a:lumMod val="65000"/>
                    <a:lumOff val="35000"/>
                  </a:schemeClr>
                </a:solidFill>
                <a:latin typeface="+mn-lt"/>
                <a:cs typeface="+mn-cs"/>
              </a:rPr>
              <a:t>Mērījumi: biežums</a:t>
            </a:r>
          </a:p>
        </p:txBody>
      </p:sp>
      <p:sp>
        <p:nvSpPr>
          <p:cNvPr id="5124" name="Content Placeholder 2"/>
          <p:cNvSpPr txBox="1">
            <a:spLocks/>
          </p:cNvSpPr>
          <p:nvPr/>
        </p:nvSpPr>
        <p:spPr bwMode="auto">
          <a:xfrm>
            <a:off x="332824" y="1052736"/>
            <a:ext cx="9145016"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ct val="90000"/>
              </a:lnSpc>
            </a:pPr>
            <a:r>
              <a:rPr lang="lv-LV" sz="2800" u="sng" dirty="0"/>
              <a:t>Mazas jaudas SI</a:t>
            </a:r>
          </a:p>
          <a:p>
            <a:pPr>
              <a:lnSpc>
                <a:spcPct val="90000"/>
              </a:lnSpc>
            </a:pPr>
            <a:endParaRPr lang="lv-LV" sz="2000" u="sng" dirty="0"/>
          </a:p>
          <a:p>
            <a:pPr>
              <a:lnSpc>
                <a:spcPct val="90000"/>
              </a:lnSpc>
            </a:pPr>
            <a:endParaRPr lang="lv-LV" sz="2000" u="sng" dirty="0"/>
          </a:p>
          <a:p>
            <a:pPr>
              <a:lnSpc>
                <a:spcPct val="90000"/>
              </a:lnSpc>
            </a:pPr>
            <a:endParaRPr lang="lv-LV" sz="2000" u="sng" dirty="0"/>
          </a:p>
          <a:p>
            <a:pPr>
              <a:lnSpc>
                <a:spcPct val="90000"/>
              </a:lnSpc>
            </a:pPr>
            <a:endParaRPr lang="lv-LV" sz="2000" u="sng" dirty="0"/>
          </a:p>
          <a:p>
            <a:pPr>
              <a:lnSpc>
                <a:spcPct val="90000"/>
              </a:lnSpc>
            </a:pPr>
            <a:endParaRPr lang="lv-LV" sz="2000" u="sng" dirty="0"/>
          </a:p>
          <a:p>
            <a:pPr>
              <a:lnSpc>
                <a:spcPct val="90000"/>
              </a:lnSpc>
            </a:pPr>
            <a:endParaRPr lang="lv-LV" sz="2000" u="sng" dirty="0"/>
          </a:p>
          <a:p>
            <a:pPr>
              <a:lnSpc>
                <a:spcPct val="90000"/>
              </a:lnSpc>
            </a:pPr>
            <a:endParaRPr lang="lv-LV" sz="2000" u="sng" dirty="0"/>
          </a:p>
          <a:p>
            <a:pPr>
              <a:lnSpc>
                <a:spcPct val="90000"/>
              </a:lnSpc>
            </a:pPr>
            <a:endParaRPr lang="lv-LV" sz="2000" u="sng" dirty="0"/>
          </a:p>
          <a:p>
            <a:pPr>
              <a:lnSpc>
                <a:spcPct val="90000"/>
              </a:lnSpc>
            </a:pPr>
            <a:endParaRPr lang="lv-LV" sz="2000" u="sng" dirty="0"/>
          </a:p>
          <a:p>
            <a:pPr>
              <a:lnSpc>
                <a:spcPct val="90000"/>
              </a:lnSpc>
            </a:pPr>
            <a:endParaRPr lang="lv-LV" sz="2000" u="sng" dirty="0"/>
          </a:p>
          <a:p>
            <a:pPr>
              <a:lnSpc>
                <a:spcPct val="90000"/>
              </a:lnSpc>
            </a:pPr>
            <a:endParaRPr lang="lv-LV" sz="2000" u="sng" dirty="0"/>
          </a:p>
          <a:p>
            <a:pPr>
              <a:lnSpc>
                <a:spcPct val="90000"/>
              </a:lnSpc>
            </a:pPr>
            <a:endParaRPr lang="lv-LV" sz="2000" u="sng" dirty="0"/>
          </a:p>
          <a:p>
            <a:pPr>
              <a:lnSpc>
                <a:spcPct val="90000"/>
              </a:lnSpc>
            </a:pPr>
            <a:endParaRPr lang="lv-LV" sz="2000" u="sng" dirty="0"/>
          </a:p>
          <a:p>
            <a:pPr>
              <a:lnSpc>
                <a:spcPct val="90000"/>
              </a:lnSpc>
            </a:pPr>
            <a:endParaRPr lang="lv-LV" sz="2000" u="sng" dirty="0"/>
          </a:p>
          <a:p>
            <a:pPr>
              <a:lnSpc>
                <a:spcPct val="90000"/>
              </a:lnSpc>
            </a:pPr>
            <a:endParaRPr lang="lv-LV" sz="2000" u="sng" dirty="0"/>
          </a:p>
          <a:p>
            <a:pPr>
              <a:lnSpc>
                <a:spcPct val="90000"/>
              </a:lnSpc>
            </a:pPr>
            <a:endParaRPr lang="en-GB" sz="1450" dirty="0"/>
          </a:p>
        </p:txBody>
      </p:sp>
      <p:pic>
        <p:nvPicPr>
          <p:cNvPr id="3" name="Picture 2">
            <a:extLst>
              <a:ext uri="{FF2B5EF4-FFF2-40B4-BE49-F238E27FC236}">
                <a16:creationId xmlns:a16="http://schemas.microsoft.com/office/drawing/2014/main" id="{E6B2CB7E-0A96-49EF-9FE7-2AF273785FF1}"/>
              </a:ext>
            </a:extLst>
          </p:cNvPr>
          <p:cNvPicPr>
            <a:picLocks noChangeAspect="1"/>
          </p:cNvPicPr>
          <p:nvPr/>
        </p:nvPicPr>
        <p:blipFill>
          <a:blip r:embed="rId4"/>
          <a:stretch>
            <a:fillRect/>
          </a:stretch>
        </p:blipFill>
        <p:spPr>
          <a:xfrm>
            <a:off x="823955" y="1109662"/>
            <a:ext cx="7741401" cy="4839618"/>
          </a:xfrm>
          <a:prstGeom prst="rect">
            <a:avLst/>
          </a:prstGeom>
        </p:spPr>
      </p:pic>
    </p:spTree>
    <p:extLst>
      <p:ext uri="{BB962C8B-B14F-4D97-AF65-F5344CB8AC3E}">
        <p14:creationId xmlns:p14="http://schemas.microsoft.com/office/powerpoint/2010/main" val="20031836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635793" y="274638"/>
            <a:ext cx="8798806"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800" b="1" dirty="0">
                <a:solidFill>
                  <a:schemeClr val="tx1">
                    <a:lumMod val="65000"/>
                    <a:lumOff val="35000"/>
                  </a:schemeClr>
                </a:solidFill>
                <a:latin typeface="+mn-lt"/>
                <a:cs typeface="+mn-cs"/>
              </a:rPr>
              <a:t>Mērījumi: apvienojumu gadījumā</a:t>
            </a:r>
          </a:p>
        </p:txBody>
      </p:sp>
      <p:sp>
        <p:nvSpPr>
          <p:cNvPr id="5124" name="Content Placeholder 2"/>
          <p:cNvSpPr txBox="1">
            <a:spLocks/>
          </p:cNvSpPr>
          <p:nvPr/>
        </p:nvSpPr>
        <p:spPr bwMode="auto">
          <a:xfrm>
            <a:off x="174849" y="1052735"/>
            <a:ext cx="9145016"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endParaRPr lang="lv-LV" sz="2000" i="1" u="sng" dirty="0"/>
          </a:p>
          <a:p>
            <a:pPr>
              <a:lnSpc>
                <a:spcPct val="90000"/>
              </a:lnSpc>
            </a:pPr>
            <a:endParaRPr lang="en-GB" sz="1450" i="1" dirty="0"/>
          </a:p>
        </p:txBody>
      </p:sp>
      <p:pic>
        <p:nvPicPr>
          <p:cNvPr id="3" name="Picture 2">
            <a:extLst>
              <a:ext uri="{FF2B5EF4-FFF2-40B4-BE49-F238E27FC236}">
                <a16:creationId xmlns:a16="http://schemas.microsoft.com/office/drawing/2014/main" id="{1CB68DF6-4AB7-4598-8258-4940FB34935D}"/>
              </a:ext>
            </a:extLst>
          </p:cNvPr>
          <p:cNvPicPr>
            <a:picLocks noChangeAspect="1"/>
          </p:cNvPicPr>
          <p:nvPr/>
        </p:nvPicPr>
        <p:blipFill rotWithShape="1">
          <a:blip r:embed="rId4"/>
          <a:srcRect t="12261"/>
          <a:stretch/>
        </p:blipFill>
        <p:spPr>
          <a:xfrm>
            <a:off x="390873" y="1811309"/>
            <a:ext cx="8593914" cy="3706225"/>
          </a:xfrm>
          <a:prstGeom prst="rect">
            <a:avLst/>
          </a:prstGeom>
        </p:spPr>
      </p:pic>
    </p:spTree>
    <p:extLst>
      <p:ext uri="{BB962C8B-B14F-4D97-AF65-F5344CB8AC3E}">
        <p14:creationId xmlns:p14="http://schemas.microsoft.com/office/powerpoint/2010/main" val="39911486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635793" y="274638"/>
            <a:ext cx="8798806"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800" b="1" dirty="0">
                <a:solidFill>
                  <a:schemeClr val="tx1">
                    <a:lumMod val="65000"/>
                    <a:lumOff val="35000"/>
                  </a:schemeClr>
                </a:solidFill>
                <a:latin typeface="+mn-lt"/>
                <a:cs typeface="+mn-cs"/>
              </a:rPr>
              <a:t>Mērījumi: apvienojumu gadījumā</a:t>
            </a:r>
          </a:p>
        </p:txBody>
      </p:sp>
      <p:sp>
        <p:nvSpPr>
          <p:cNvPr id="5124" name="Content Placeholder 2"/>
          <p:cNvSpPr txBox="1">
            <a:spLocks/>
          </p:cNvSpPr>
          <p:nvPr/>
        </p:nvSpPr>
        <p:spPr bwMode="auto">
          <a:xfrm>
            <a:off x="174849" y="1052735"/>
            <a:ext cx="9145016"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endParaRPr lang="lv-LV" sz="2000" i="1" u="sng" dirty="0"/>
          </a:p>
          <a:p>
            <a:pPr>
              <a:lnSpc>
                <a:spcPct val="90000"/>
              </a:lnSpc>
            </a:pPr>
            <a:endParaRPr lang="en-GB" sz="1450" i="1" dirty="0"/>
          </a:p>
        </p:txBody>
      </p:sp>
      <p:pic>
        <p:nvPicPr>
          <p:cNvPr id="4" name="Picture 3">
            <a:extLst>
              <a:ext uri="{FF2B5EF4-FFF2-40B4-BE49-F238E27FC236}">
                <a16:creationId xmlns:a16="http://schemas.microsoft.com/office/drawing/2014/main" id="{1831C32F-8089-4EA0-9A6A-75914DABC0FC}"/>
              </a:ext>
            </a:extLst>
          </p:cNvPr>
          <p:cNvPicPr>
            <a:picLocks noChangeAspect="1"/>
          </p:cNvPicPr>
          <p:nvPr/>
        </p:nvPicPr>
        <p:blipFill>
          <a:blip r:embed="rId4"/>
          <a:stretch>
            <a:fillRect/>
          </a:stretch>
        </p:blipFill>
        <p:spPr>
          <a:xfrm>
            <a:off x="318597" y="1556792"/>
            <a:ext cx="9073548" cy="3744416"/>
          </a:xfrm>
          <a:prstGeom prst="rect">
            <a:avLst/>
          </a:prstGeom>
        </p:spPr>
      </p:pic>
    </p:spTree>
    <p:extLst>
      <p:ext uri="{BB962C8B-B14F-4D97-AF65-F5344CB8AC3E}">
        <p14:creationId xmlns:p14="http://schemas.microsoft.com/office/powerpoint/2010/main" val="3551298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41"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635793" y="274638"/>
            <a:ext cx="8186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800" b="1" dirty="0">
                <a:solidFill>
                  <a:schemeClr val="tx1">
                    <a:lumMod val="65000"/>
                    <a:lumOff val="35000"/>
                  </a:schemeClr>
                </a:solidFill>
                <a:latin typeface="+mn-lt"/>
                <a:cs typeface="+mn-cs"/>
              </a:rPr>
              <a:t>Mērījumi: vielas</a:t>
            </a:r>
          </a:p>
        </p:txBody>
      </p:sp>
      <p:sp>
        <p:nvSpPr>
          <p:cNvPr id="5124" name="Content Placeholder 2"/>
          <p:cNvSpPr txBox="1">
            <a:spLocks/>
          </p:cNvSpPr>
          <p:nvPr/>
        </p:nvSpPr>
        <p:spPr bwMode="auto">
          <a:xfrm>
            <a:off x="496107" y="1628800"/>
            <a:ext cx="9145016"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342900" indent="-342900">
              <a:lnSpc>
                <a:spcPct val="90000"/>
              </a:lnSpc>
              <a:buFont typeface="Arial" panose="020B0604020202020204" pitchFamily="34" charset="0"/>
              <a:buChar char="•"/>
            </a:pPr>
            <a:r>
              <a:rPr lang="lv-LV" sz="2400" dirty="0">
                <a:solidFill>
                  <a:schemeClr val="tx1">
                    <a:lumMod val="65000"/>
                    <a:lumOff val="35000"/>
                  </a:schemeClr>
                </a:solidFill>
              </a:rPr>
              <a:t>Mērījumi jāveic tām vielām, kurām Noteikumos ir noteiktas emisijas robežvērtības</a:t>
            </a:r>
          </a:p>
          <a:p>
            <a:pPr marL="342900" indent="-342900">
              <a:lnSpc>
                <a:spcPct val="90000"/>
              </a:lnSpc>
              <a:buFont typeface="Arial" panose="020B0604020202020204" pitchFamily="34" charset="0"/>
              <a:buChar char="•"/>
            </a:pPr>
            <a:endParaRPr lang="lv-LV" sz="2400" dirty="0">
              <a:solidFill>
                <a:schemeClr val="tx1">
                  <a:lumMod val="65000"/>
                  <a:lumOff val="35000"/>
                </a:schemeClr>
              </a:solidFill>
            </a:endParaRPr>
          </a:p>
          <a:p>
            <a:pPr marL="342900" indent="-342900">
              <a:lnSpc>
                <a:spcPct val="90000"/>
              </a:lnSpc>
              <a:buFont typeface="Arial" panose="020B0604020202020204" pitchFamily="34" charset="0"/>
              <a:buChar char="•"/>
            </a:pPr>
            <a:r>
              <a:rPr lang="lv-LV" sz="2400" dirty="0">
                <a:solidFill>
                  <a:schemeClr val="tx1">
                    <a:lumMod val="65000"/>
                    <a:lumOff val="35000"/>
                  </a:schemeClr>
                </a:solidFill>
              </a:rPr>
              <a:t>Oglekļa oksīda (turpmāk arī – CO) emisiju mērījumus veic visām vidējas jaudas sadedzināšanas iekārtām, neatkarīgi no tā, vai iekārtai ir noteikta CO emisijas robežvērtība. </a:t>
            </a:r>
            <a:endParaRPr lang="lv-LV" sz="2400" u="sng" dirty="0">
              <a:solidFill>
                <a:schemeClr val="tx1">
                  <a:lumMod val="65000"/>
                  <a:lumOff val="35000"/>
                </a:schemeClr>
              </a:solidFill>
            </a:endParaRPr>
          </a:p>
          <a:p>
            <a:pPr>
              <a:lnSpc>
                <a:spcPct val="90000"/>
              </a:lnSpc>
            </a:pPr>
            <a:endParaRPr lang="lv-LV" sz="2000" u="sng" dirty="0"/>
          </a:p>
          <a:p>
            <a:pPr>
              <a:lnSpc>
                <a:spcPct val="90000"/>
              </a:lnSpc>
            </a:pPr>
            <a:endParaRPr lang="lv-LV" sz="2000" u="sng" dirty="0"/>
          </a:p>
          <a:p>
            <a:pPr>
              <a:lnSpc>
                <a:spcPct val="90000"/>
              </a:lnSpc>
            </a:pPr>
            <a:endParaRPr lang="lv-LV" sz="2000" u="sng" dirty="0"/>
          </a:p>
          <a:p>
            <a:pPr>
              <a:lnSpc>
                <a:spcPct val="90000"/>
              </a:lnSpc>
            </a:pPr>
            <a:endParaRPr lang="lv-LV" sz="2000" u="sng" dirty="0"/>
          </a:p>
          <a:p>
            <a:pPr>
              <a:lnSpc>
                <a:spcPct val="90000"/>
              </a:lnSpc>
            </a:pPr>
            <a:endParaRPr lang="lv-LV" sz="2000" u="sng" dirty="0"/>
          </a:p>
          <a:p>
            <a:pPr>
              <a:lnSpc>
                <a:spcPct val="90000"/>
              </a:lnSpc>
            </a:pPr>
            <a:endParaRPr lang="lv-LV" sz="2000" u="sng" dirty="0"/>
          </a:p>
          <a:p>
            <a:pPr>
              <a:lnSpc>
                <a:spcPct val="90000"/>
              </a:lnSpc>
            </a:pPr>
            <a:endParaRPr lang="lv-LV" sz="2000" u="sng" dirty="0"/>
          </a:p>
          <a:p>
            <a:pPr>
              <a:lnSpc>
                <a:spcPct val="90000"/>
              </a:lnSpc>
            </a:pPr>
            <a:endParaRPr lang="lv-LV" sz="2000" u="sng" dirty="0"/>
          </a:p>
          <a:p>
            <a:pPr>
              <a:lnSpc>
                <a:spcPct val="90000"/>
              </a:lnSpc>
            </a:pPr>
            <a:endParaRPr lang="lv-LV" sz="2000" u="sng" dirty="0"/>
          </a:p>
          <a:p>
            <a:pPr>
              <a:lnSpc>
                <a:spcPct val="90000"/>
              </a:lnSpc>
            </a:pPr>
            <a:endParaRPr lang="lv-LV" sz="2000" u="sng" dirty="0"/>
          </a:p>
          <a:p>
            <a:pPr>
              <a:lnSpc>
                <a:spcPct val="90000"/>
              </a:lnSpc>
            </a:pPr>
            <a:endParaRPr lang="lv-LV" sz="2000" u="sng" dirty="0"/>
          </a:p>
          <a:p>
            <a:pPr>
              <a:lnSpc>
                <a:spcPct val="90000"/>
              </a:lnSpc>
            </a:pPr>
            <a:endParaRPr lang="lv-LV" sz="2000" u="sng" dirty="0"/>
          </a:p>
          <a:p>
            <a:pPr>
              <a:lnSpc>
                <a:spcPct val="90000"/>
              </a:lnSpc>
            </a:pPr>
            <a:endParaRPr lang="lv-LV" sz="2000" u="sng" dirty="0"/>
          </a:p>
          <a:p>
            <a:pPr>
              <a:lnSpc>
                <a:spcPct val="90000"/>
              </a:lnSpc>
            </a:pPr>
            <a:endParaRPr lang="en-GB" sz="1450" dirty="0"/>
          </a:p>
        </p:txBody>
      </p:sp>
    </p:spTree>
    <p:extLst>
      <p:ext uri="{BB962C8B-B14F-4D97-AF65-F5344CB8AC3E}">
        <p14:creationId xmlns:p14="http://schemas.microsoft.com/office/powerpoint/2010/main" val="2457150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534889" y="292101"/>
            <a:ext cx="8186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800" b="1" dirty="0">
                <a:solidFill>
                  <a:schemeClr val="tx1">
                    <a:lumMod val="65000"/>
                    <a:lumOff val="35000"/>
                  </a:schemeClr>
                </a:solidFill>
                <a:latin typeface="+mn-lt"/>
                <a:cs typeface="+mn-cs"/>
              </a:rPr>
              <a:t>Definīcijas: sadedzināšanas iekārta</a:t>
            </a:r>
          </a:p>
        </p:txBody>
      </p:sp>
      <p:sp>
        <p:nvSpPr>
          <p:cNvPr id="5124" name="Content Placeholder 2"/>
          <p:cNvSpPr txBox="1">
            <a:spLocks/>
          </p:cNvSpPr>
          <p:nvPr/>
        </p:nvSpPr>
        <p:spPr bwMode="auto">
          <a:xfrm>
            <a:off x="390873" y="1052736"/>
            <a:ext cx="9145016"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90000"/>
              </a:lnSpc>
            </a:pPr>
            <a:r>
              <a:rPr lang="lv-LV" sz="2400" u="sng" dirty="0">
                <a:solidFill>
                  <a:schemeClr val="tx1">
                    <a:lumMod val="65000"/>
                    <a:lumOff val="35000"/>
                  </a:schemeClr>
                </a:solidFill>
                <a:latin typeface="+mn-lt"/>
                <a:cs typeface="+mn-cs"/>
              </a:rPr>
              <a:t>Precizētā</a:t>
            </a:r>
            <a:r>
              <a:rPr lang="lv-LV" sz="2000" u="sng" dirty="0"/>
              <a:t> </a:t>
            </a:r>
            <a:r>
              <a:rPr lang="lv-LV" sz="2400" u="sng" dirty="0">
                <a:solidFill>
                  <a:schemeClr val="tx1">
                    <a:lumMod val="65000"/>
                    <a:lumOff val="35000"/>
                  </a:schemeClr>
                </a:solidFill>
                <a:latin typeface="+mn-lt"/>
                <a:cs typeface="+mn-cs"/>
              </a:rPr>
              <a:t>definīcija: </a:t>
            </a:r>
          </a:p>
          <a:p>
            <a:pPr>
              <a:lnSpc>
                <a:spcPct val="90000"/>
              </a:lnSpc>
            </a:pPr>
            <a:endParaRPr lang="lv-LV" sz="2400" u="sng" dirty="0">
              <a:solidFill>
                <a:schemeClr val="tx1">
                  <a:lumMod val="65000"/>
                  <a:lumOff val="35000"/>
                </a:schemeClr>
              </a:solidFill>
              <a:latin typeface="+mn-lt"/>
              <a:cs typeface="+mn-cs"/>
            </a:endParaRPr>
          </a:p>
          <a:p>
            <a:pPr>
              <a:lnSpc>
                <a:spcPct val="90000"/>
              </a:lnSpc>
            </a:pPr>
            <a:r>
              <a:rPr lang="lv-LV" sz="2400" dirty="0">
                <a:solidFill>
                  <a:schemeClr val="tx1">
                    <a:lumMod val="65000"/>
                    <a:lumOff val="35000"/>
                  </a:schemeClr>
                </a:solidFill>
                <a:latin typeface="+mn-lt"/>
                <a:cs typeface="+mn-cs"/>
              </a:rPr>
              <a:t>«Sadedzināšanas iekārta (SI) ir jebkura tehniska ierīce, kurā oksidē kurināmo, lai iegūtu siltumenerģiju tālākai izmantošanai»   </a:t>
            </a:r>
            <a:endParaRPr lang="en-GB" sz="2400" dirty="0">
              <a:solidFill>
                <a:schemeClr val="tx1">
                  <a:lumMod val="65000"/>
                  <a:lumOff val="35000"/>
                </a:schemeClr>
              </a:solidFill>
              <a:latin typeface="+mn-lt"/>
              <a:cs typeface="+mn-cs"/>
            </a:endParaRPr>
          </a:p>
        </p:txBody>
      </p:sp>
      <p:pic>
        <p:nvPicPr>
          <p:cNvPr id="7" name="Picture 6">
            <a:extLst>
              <a:ext uri="{FF2B5EF4-FFF2-40B4-BE49-F238E27FC236}">
                <a16:creationId xmlns:a16="http://schemas.microsoft.com/office/drawing/2014/main" id="{D1C581F6-9300-4938-908C-F1101373051A}"/>
              </a:ext>
            </a:extLst>
          </p:cNvPr>
          <p:cNvPicPr/>
          <p:nvPr/>
        </p:nvPicPr>
        <p:blipFill>
          <a:blip r:embed="rId4" cstate="print"/>
          <a:stretch>
            <a:fillRect/>
          </a:stretch>
        </p:blipFill>
        <p:spPr>
          <a:xfrm>
            <a:off x="1326977" y="2492896"/>
            <a:ext cx="7056784" cy="3458076"/>
          </a:xfrm>
          <a:prstGeom prst="rect">
            <a:avLst/>
          </a:prstGeom>
        </p:spPr>
      </p:pic>
    </p:spTree>
    <p:extLst>
      <p:ext uri="{BB962C8B-B14F-4D97-AF65-F5344CB8AC3E}">
        <p14:creationId xmlns:p14="http://schemas.microsoft.com/office/powerpoint/2010/main" val="4069241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635793" y="274638"/>
            <a:ext cx="8798806"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800" b="1" dirty="0">
                <a:solidFill>
                  <a:schemeClr val="tx1">
                    <a:lumMod val="65000"/>
                    <a:lumOff val="35000"/>
                  </a:schemeClr>
                </a:solidFill>
                <a:latin typeface="+mn-lt"/>
                <a:cs typeface="+mn-cs"/>
              </a:rPr>
              <a:t>Mērījumi: metodes un apstākļi </a:t>
            </a:r>
          </a:p>
        </p:txBody>
      </p:sp>
      <p:sp>
        <p:nvSpPr>
          <p:cNvPr id="5124" name="Content Placeholder 2"/>
          <p:cNvSpPr txBox="1">
            <a:spLocks/>
          </p:cNvSpPr>
          <p:nvPr/>
        </p:nvSpPr>
        <p:spPr bwMode="auto">
          <a:xfrm>
            <a:off x="174849" y="1052735"/>
            <a:ext cx="9145016"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r>
              <a:rPr lang="lv-LV" sz="2000" b="1" i="1" dirty="0">
                <a:solidFill>
                  <a:schemeClr val="tx2"/>
                </a:solidFill>
              </a:rPr>
              <a:t>Testēšanas laboratorija</a:t>
            </a:r>
          </a:p>
          <a:p>
            <a:pPr lvl="0"/>
            <a:endParaRPr lang="lv-LV" sz="2000" dirty="0">
              <a:solidFill>
                <a:schemeClr val="bg2">
                  <a:lumMod val="25000"/>
                </a:schemeClr>
              </a:solidFill>
            </a:endParaRPr>
          </a:p>
          <a:p>
            <a:pPr marL="342900" lvl="0" indent="-342900">
              <a:buFont typeface="Arial" panose="020B0604020202020204" pitchFamily="34" charset="0"/>
              <a:buChar char="•"/>
            </a:pPr>
            <a:r>
              <a:rPr lang="lv-LV" sz="2400" dirty="0">
                <a:solidFill>
                  <a:schemeClr val="bg2">
                    <a:lumMod val="25000"/>
                  </a:schemeClr>
                </a:solidFill>
              </a:rPr>
              <a:t>Testēšanas laboratorijas, kas ir akreditētas nacionālajā akreditācijas institūcijā </a:t>
            </a:r>
          </a:p>
          <a:p>
            <a:pPr marL="342900" lvl="0" indent="-342900">
              <a:buFont typeface="Arial" panose="020B0604020202020204" pitchFamily="34" charset="0"/>
              <a:buChar char="•"/>
            </a:pPr>
            <a:endParaRPr lang="lv-LV" sz="2400" dirty="0">
              <a:solidFill>
                <a:schemeClr val="bg2">
                  <a:lumMod val="25000"/>
                </a:schemeClr>
              </a:solidFill>
            </a:endParaRPr>
          </a:p>
          <a:p>
            <a:pPr marL="342900" lvl="0" indent="-342900">
              <a:buFont typeface="Arial" panose="020B0604020202020204" pitchFamily="34" charset="0"/>
              <a:buChar char="•"/>
            </a:pPr>
            <a:r>
              <a:rPr lang="lv-LV" sz="2400" dirty="0">
                <a:solidFill>
                  <a:schemeClr val="bg2">
                    <a:lumMod val="25000"/>
                  </a:schemeClr>
                </a:solidFill>
              </a:rPr>
              <a:t>Veicot periodiskos mērījumus, laboratorija papildus standarta LVS EN ISO/IEC 17025:2017	</a:t>
            </a:r>
            <a:r>
              <a:rPr lang="lv-LV" sz="2400" b="1" dirty="0">
                <a:solidFill>
                  <a:schemeClr val="bg2">
                    <a:lumMod val="25000"/>
                  </a:schemeClr>
                </a:solidFill>
              </a:rPr>
              <a:t>“Testēšanas un kalibrēšanas laboratoriju kompetences vispārīgās prasības” </a:t>
            </a:r>
            <a:r>
              <a:rPr lang="lv-LV" sz="2400" dirty="0">
                <a:solidFill>
                  <a:schemeClr val="bg2">
                    <a:lumMod val="25000"/>
                  </a:schemeClr>
                </a:solidFill>
              </a:rPr>
              <a:t>ievēro prasības, kas noteiktas standartā LVS CEN/TS 15675:2008 </a:t>
            </a:r>
            <a:r>
              <a:rPr lang="lv-LV" sz="2400" b="1" i="1" dirty="0">
                <a:solidFill>
                  <a:schemeClr val="bg2">
                    <a:lumMod val="25000"/>
                  </a:schemeClr>
                </a:solidFill>
              </a:rPr>
              <a:t>“Gaisa kvalitāte. Stacionāro avotu izmešu mērījumi”</a:t>
            </a:r>
            <a:endParaRPr lang="lv-LV" sz="2400" b="1" i="1" u="sng" dirty="0"/>
          </a:p>
          <a:p>
            <a:pPr>
              <a:lnSpc>
                <a:spcPct val="90000"/>
              </a:lnSpc>
            </a:pPr>
            <a:endParaRPr lang="lv-LV" sz="2000" i="1" u="sng" dirty="0"/>
          </a:p>
          <a:p>
            <a:pPr>
              <a:lnSpc>
                <a:spcPct val="90000"/>
              </a:lnSpc>
            </a:pPr>
            <a:endParaRPr lang="lv-LV" sz="2000" b="1"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en-GB" sz="1450" i="1" dirty="0"/>
          </a:p>
        </p:txBody>
      </p:sp>
    </p:spTree>
    <p:extLst>
      <p:ext uri="{BB962C8B-B14F-4D97-AF65-F5344CB8AC3E}">
        <p14:creationId xmlns:p14="http://schemas.microsoft.com/office/powerpoint/2010/main" val="10419992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635793" y="274638"/>
            <a:ext cx="8798806"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800" b="1" dirty="0">
                <a:solidFill>
                  <a:schemeClr val="tx1">
                    <a:lumMod val="65000"/>
                    <a:lumOff val="35000"/>
                  </a:schemeClr>
                </a:solidFill>
                <a:latin typeface="+mn-lt"/>
                <a:cs typeface="+mn-cs"/>
              </a:rPr>
              <a:t>Mērījumi: metodes un apstākļi </a:t>
            </a:r>
          </a:p>
        </p:txBody>
      </p:sp>
      <p:sp>
        <p:nvSpPr>
          <p:cNvPr id="5124" name="Content Placeholder 2"/>
          <p:cNvSpPr txBox="1">
            <a:spLocks/>
          </p:cNvSpPr>
          <p:nvPr/>
        </p:nvSpPr>
        <p:spPr bwMode="auto">
          <a:xfrm>
            <a:off x="174849" y="1052735"/>
            <a:ext cx="9145016"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r>
              <a:rPr lang="lv-LV" sz="2000" b="1" i="1" dirty="0">
                <a:solidFill>
                  <a:schemeClr val="tx2"/>
                </a:solidFill>
              </a:rPr>
              <a:t>Mērījumu metodes</a:t>
            </a:r>
          </a:p>
          <a:p>
            <a:pPr lvl="0"/>
            <a:endParaRPr lang="lv-LV" sz="2000" dirty="0">
              <a:solidFill>
                <a:schemeClr val="bg2">
                  <a:lumMod val="25000"/>
                </a:schemeClr>
              </a:solidFill>
            </a:endParaRPr>
          </a:p>
          <a:p>
            <a:pPr marL="342900" lvl="0" indent="-342900">
              <a:buFont typeface="Arial" panose="020B0604020202020204" pitchFamily="34" charset="0"/>
              <a:buChar char="•"/>
            </a:pPr>
            <a:r>
              <a:rPr lang="lv-LV" sz="2400" dirty="0">
                <a:solidFill>
                  <a:schemeClr val="bg2">
                    <a:lumMod val="25000"/>
                  </a:schemeClr>
                </a:solidFill>
              </a:rPr>
              <a:t>Paraugu ņemšanu un analīzi un procesa parametru mērījumus veic, izmantojot metodes, kas nodrošina, ka iegūtie dati ir ticami, reprezentatīvi un salīdzināmi. Ja izmantotās metodes atbilst piemērojamo standartu prasībām, tās uzskatāmas par atbilstošām Noteikumos minēto prasību izpildei:</a:t>
            </a:r>
          </a:p>
          <a:p>
            <a:pPr marL="1085850" lvl="1" indent="-342900">
              <a:buFont typeface="Arial" panose="020B0604020202020204" pitchFamily="34" charset="0"/>
              <a:buChar char="•"/>
            </a:pPr>
            <a:r>
              <a:rPr lang="lv-LV" dirty="0">
                <a:solidFill>
                  <a:schemeClr val="bg2">
                    <a:lumMod val="25000"/>
                  </a:schemeClr>
                </a:solidFill>
              </a:rPr>
              <a:t>LVS EN 15259:2008 “Gaisa kvalitāte. Stacionāro avotu izmešu mērījumi. Mērījumu posmu un vietu prasības un mērījumu mērķa, plāna un pārskata prasības” </a:t>
            </a:r>
          </a:p>
          <a:p>
            <a:pPr marL="1085850" lvl="1" indent="-342900">
              <a:buFont typeface="Arial" panose="020B0604020202020204" pitchFamily="34" charset="0"/>
              <a:buChar char="•"/>
            </a:pPr>
            <a:r>
              <a:rPr lang="lv-LV" dirty="0">
                <a:solidFill>
                  <a:schemeClr val="bg2">
                    <a:lumMod val="25000"/>
                  </a:schemeClr>
                </a:solidFill>
              </a:rPr>
              <a:t>LVS EN 15267-4:2017 “Gaisa kvalitāte. Automātisko mērīšanas sistēmu sertificēšana. 4.daļa: Veiktspējas prasības un testēšanas procedūras automātiskām mērīšanas sistēmām periodiskai stacionāro avotu izmešu mērīšanai”</a:t>
            </a:r>
          </a:p>
          <a:p>
            <a:pPr marL="1085850" lvl="1" indent="-342900">
              <a:buFont typeface="Arial" panose="020B0604020202020204" pitchFamily="34" charset="0"/>
              <a:buChar char="•"/>
            </a:pPr>
            <a:r>
              <a:rPr lang="lv-LV" dirty="0">
                <a:solidFill>
                  <a:schemeClr val="bg2">
                    <a:lumMod val="25000"/>
                  </a:schemeClr>
                </a:solidFill>
              </a:rPr>
              <a:t>LVS CEN/TS 15674:2008 “Gaisa kvalitāte. Stacionāro avotu izmešu mērījumi. Standartizētu metožu izvērtēšanas vadlīnijas”</a:t>
            </a:r>
          </a:p>
          <a:p>
            <a:pPr marL="1085850" lvl="1" indent="-342900">
              <a:buFont typeface="Arial" panose="020B0604020202020204" pitchFamily="34" charset="0"/>
              <a:buChar char="•"/>
            </a:pPr>
            <a:r>
              <a:rPr lang="lv-LV" dirty="0">
                <a:solidFill>
                  <a:schemeClr val="bg2">
                    <a:lumMod val="25000"/>
                  </a:schemeClr>
                </a:solidFill>
              </a:rPr>
              <a:t>LVS CEN/TS 15675:2008 “Gaisa kvalitāte. Stacionāro avotu izmešu mērījumi. EN ISO/IEC 17025:2005 pielietojums periodiskiem mērījumiem”</a:t>
            </a:r>
          </a:p>
          <a:p>
            <a:pPr>
              <a:lnSpc>
                <a:spcPct val="90000"/>
              </a:lnSpc>
            </a:pPr>
            <a:endParaRPr lang="lv-LV" sz="2000" i="1" u="sng" dirty="0"/>
          </a:p>
          <a:p>
            <a:pPr>
              <a:lnSpc>
                <a:spcPct val="90000"/>
              </a:lnSpc>
            </a:pPr>
            <a:endParaRPr lang="lv-LV" sz="2000" b="1"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en-GB" sz="1450" i="1" dirty="0"/>
          </a:p>
        </p:txBody>
      </p:sp>
    </p:spTree>
    <p:extLst>
      <p:ext uri="{BB962C8B-B14F-4D97-AF65-F5344CB8AC3E}">
        <p14:creationId xmlns:p14="http://schemas.microsoft.com/office/powerpoint/2010/main" val="28631672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635793" y="274638"/>
            <a:ext cx="8798806"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800" b="1" dirty="0">
                <a:solidFill>
                  <a:schemeClr val="tx1">
                    <a:lumMod val="65000"/>
                    <a:lumOff val="35000"/>
                  </a:schemeClr>
                </a:solidFill>
                <a:latin typeface="+mn-lt"/>
                <a:cs typeface="+mn-cs"/>
              </a:rPr>
              <a:t>Mērījumi: metodes un apstākļi </a:t>
            </a:r>
          </a:p>
        </p:txBody>
      </p:sp>
      <p:sp>
        <p:nvSpPr>
          <p:cNvPr id="5124" name="Content Placeholder 2"/>
          <p:cNvSpPr txBox="1">
            <a:spLocks/>
          </p:cNvSpPr>
          <p:nvPr/>
        </p:nvSpPr>
        <p:spPr bwMode="auto">
          <a:xfrm>
            <a:off x="174849" y="1052735"/>
            <a:ext cx="9145016"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r>
              <a:rPr lang="lv-LV" sz="2000" b="1" i="1" dirty="0">
                <a:solidFill>
                  <a:schemeClr val="tx2"/>
                </a:solidFill>
              </a:rPr>
              <a:t>Mērījumu metodes</a:t>
            </a:r>
          </a:p>
          <a:p>
            <a:pPr lvl="0"/>
            <a:endParaRPr lang="lv-LV" sz="2000" dirty="0">
              <a:solidFill>
                <a:schemeClr val="bg2">
                  <a:lumMod val="25000"/>
                </a:schemeClr>
              </a:solidFill>
            </a:endParaRPr>
          </a:p>
          <a:p>
            <a:pPr marL="342900" lvl="0" indent="-342900">
              <a:buFont typeface="Arial" panose="020B0604020202020204" pitchFamily="34" charset="0"/>
              <a:buChar char="•"/>
            </a:pPr>
            <a:r>
              <a:rPr lang="lv-LV" sz="2400" dirty="0">
                <a:solidFill>
                  <a:schemeClr val="bg2">
                    <a:lumMod val="25000"/>
                  </a:schemeClr>
                </a:solidFill>
              </a:rPr>
              <a:t>Gaisu piesārņojošo vielu emisiju mērījumiem izmanto tādas ierīces, kas nodrošina nepieciešamo sadedzināšanas procesa parametru, apstākļu un koncentrāciju noteikšanu.</a:t>
            </a:r>
          </a:p>
          <a:p>
            <a:pPr marL="342900" lvl="0" indent="-342900">
              <a:buFont typeface="Arial" panose="020B0604020202020204" pitchFamily="34" charset="0"/>
              <a:buChar char="•"/>
            </a:pPr>
            <a:endParaRPr lang="lv-LV" sz="2400" dirty="0">
              <a:solidFill>
                <a:schemeClr val="bg2">
                  <a:lumMod val="25000"/>
                </a:schemeClr>
              </a:solidFill>
            </a:endParaRPr>
          </a:p>
          <a:p>
            <a:pPr marL="342900" lvl="0" indent="-342900">
              <a:buFont typeface="Arial" panose="020B0604020202020204" pitchFamily="34" charset="0"/>
              <a:buChar char="•"/>
            </a:pPr>
            <a:r>
              <a:rPr lang="lv-LV" sz="2400" dirty="0">
                <a:solidFill>
                  <a:schemeClr val="bg2">
                    <a:lumMod val="25000"/>
                  </a:schemeClr>
                </a:solidFill>
              </a:rPr>
              <a:t>Attiecībā uz SO</a:t>
            </a:r>
            <a:r>
              <a:rPr lang="lv-LV" sz="2400" baseline="-25000" dirty="0">
                <a:solidFill>
                  <a:schemeClr val="bg2">
                    <a:lumMod val="25000"/>
                  </a:schemeClr>
                </a:solidFill>
              </a:rPr>
              <a:t>2</a:t>
            </a:r>
            <a:r>
              <a:rPr lang="lv-LV" sz="2400" dirty="0">
                <a:solidFill>
                  <a:schemeClr val="bg2">
                    <a:lumMod val="25000"/>
                  </a:schemeClr>
                </a:solidFill>
              </a:rPr>
              <a:t> emisijas mērījumiem kā alternatīvu Noteikumu 110., 111. un 122. punktā minētajiem mērījumiem var izmantot citas procedūras, ja to izmantošanu ir apstiprinājis Valsts vides dienests. Šāda procedūra parasti ir SO</a:t>
            </a:r>
            <a:r>
              <a:rPr lang="lv-LV" sz="2400" baseline="-25000" dirty="0">
                <a:solidFill>
                  <a:schemeClr val="bg2">
                    <a:lumMod val="25000"/>
                  </a:schemeClr>
                </a:solidFill>
              </a:rPr>
              <a:t>2</a:t>
            </a:r>
            <a:r>
              <a:rPr lang="lv-LV" sz="2400" dirty="0">
                <a:solidFill>
                  <a:schemeClr val="bg2">
                    <a:lumMod val="25000"/>
                  </a:schemeClr>
                </a:solidFill>
              </a:rPr>
              <a:t> koncentrācijas noteikšana dūmgāzēs aprēķinu ceļā, izmantojot ticamu informāciju par sēra saturu kurināmajā, ko apliecina atbilstoši protokoli.</a:t>
            </a:r>
          </a:p>
          <a:p>
            <a:pPr>
              <a:lnSpc>
                <a:spcPct val="90000"/>
              </a:lnSpc>
            </a:pPr>
            <a:endParaRPr lang="lv-LV" sz="2000" i="1" u="sng" dirty="0"/>
          </a:p>
          <a:p>
            <a:pPr>
              <a:lnSpc>
                <a:spcPct val="90000"/>
              </a:lnSpc>
            </a:pPr>
            <a:endParaRPr lang="lv-LV" sz="2000" b="1"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en-GB" sz="1450" i="1" dirty="0"/>
          </a:p>
        </p:txBody>
      </p:sp>
    </p:spTree>
    <p:extLst>
      <p:ext uri="{BB962C8B-B14F-4D97-AF65-F5344CB8AC3E}">
        <p14:creationId xmlns:p14="http://schemas.microsoft.com/office/powerpoint/2010/main" val="19946823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635793" y="274638"/>
            <a:ext cx="8798806"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800" b="1" dirty="0">
                <a:solidFill>
                  <a:schemeClr val="tx1">
                    <a:lumMod val="65000"/>
                    <a:lumOff val="35000"/>
                  </a:schemeClr>
                </a:solidFill>
                <a:latin typeface="+mn-lt"/>
                <a:cs typeface="+mn-cs"/>
              </a:rPr>
              <a:t>Mērījumi: metodes un apstākļi </a:t>
            </a:r>
          </a:p>
        </p:txBody>
      </p:sp>
      <p:sp>
        <p:nvSpPr>
          <p:cNvPr id="5124" name="Content Placeholder 2"/>
          <p:cNvSpPr txBox="1">
            <a:spLocks/>
          </p:cNvSpPr>
          <p:nvPr/>
        </p:nvSpPr>
        <p:spPr bwMode="auto">
          <a:xfrm>
            <a:off x="174849" y="1052735"/>
            <a:ext cx="9145016"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r>
              <a:rPr lang="lv-LV" sz="2000" b="1" i="1" dirty="0">
                <a:solidFill>
                  <a:schemeClr val="tx2"/>
                </a:solidFill>
              </a:rPr>
              <a:t>Iekārtas darbības apstākļi mērījumu laikā</a:t>
            </a:r>
          </a:p>
          <a:p>
            <a:pPr lvl="0"/>
            <a:endParaRPr lang="lv-LV" sz="2000" dirty="0">
              <a:solidFill>
                <a:schemeClr val="bg2">
                  <a:lumMod val="25000"/>
                </a:schemeClr>
              </a:solidFill>
            </a:endParaRPr>
          </a:p>
          <a:p>
            <a:pPr marL="342900" lvl="0" indent="-342900">
              <a:buFont typeface="Arial" panose="020B0604020202020204" pitchFamily="34" charset="0"/>
              <a:buChar char="•"/>
            </a:pPr>
            <a:r>
              <a:rPr lang="lv-LV" sz="2400" dirty="0">
                <a:solidFill>
                  <a:schemeClr val="bg2">
                    <a:lumMod val="25000"/>
                  </a:schemeClr>
                </a:solidFill>
              </a:rPr>
              <a:t>Mērījumu veikšanas brīdī iekārtai </a:t>
            </a:r>
            <a:r>
              <a:rPr lang="lv-LV" sz="2400" b="1" dirty="0">
                <a:solidFill>
                  <a:schemeClr val="bg2">
                    <a:lumMod val="25000"/>
                  </a:schemeClr>
                </a:solidFill>
              </a:rPr>
              <a:t>ir jādarbojas stabili ar reprezentatīvu vienmērīgu slodzi (</a:t>
            </a:r>
            <a:r>
              <a:rPr lang="lv-LV" sz="2400" b="1" dirty="0">
                <a:solidFill>
                  <a:schemeClr val="tx2"/>
                </a:solidFill>
              </a:rPr>
              <a:t>noteiktai iekārtai raksturīga slodze</a:t>
            </a:r>
            <a:r>
              <a:rPr lang="lv-LV" sz="2400" b="1" dirty="0">
                <a:solidFill>
                  <a:schemeClr val="bg2">
                    <a:lumMod val="25000"/>
                  </a:schemeClr>
                </a:solidFill>
              </a:rPr>
              <a:t>)</a:t>
            </a:r>
            <a:r>
              <a:rPr lang="lv-LV" sz="2400" dirty="0">
                <a:solidFill>
                  <a:schemeClr val="bg2">
                    <a:lumMod val="25000"/>
                  </a:schemeClr>
                </a:solidFill>
              </a:rPr>
              <a:t>. </a:t>
            </a:r>
          </a:p>
          <a:p>
            <a:pPr marL="342900" lvl="0" indent="-342900">
              <a:buFont typeface="Arial" panose="020B0604020202020204" pitchFamily="34" charset="0"/>
              <a:buChar char="•"/>
            </a:pPr>
            <a:endParaRPr lang="lv-LV" sz="2400" dirty="0">
              <a:solidFill>
                <a:schemeClr val="bg2">
                  <a:lumMod val="25000"/>
                </a:schemeClr>
              </a:solidFill>
            </a:endParaRPr>
          </a:p>
          <a:p>
            <a:pPr marL="342900" lvl="0" indent="-342900">
              <a:buFont typeface="Arial" panose="020B0604020202020204" pitchFamily="34" charset="0"/>
              <a:buChar char="•"/>
            </a:pPr>
            <a:r>
              <a:rPr lang="lv-LV" sz="2400" dirty="0">
                <a:solidFill>
                  <a:schemeClr val="bg2">
                    <a:lumMod val="25000"/>
                  </a:schemeClr>
                </a:solidFill>
              </a:rPr>
              <a:t>Mērījumus neveic iekārtas palaišanas un apturēšanas periodos (sk. vadlīniju 8.1. sadaļu), ka arī bojājumu gadījumos. </a:t>
            </a:r>
          </a:p>
          <a:p>
            <a:pPr marL="342900" lvl="0" indent="-342900">
              <a:buFont typeface="Arial" panose="020B0604020202020204" pitchFamily="34" charset="0"/>
              <a:buChar char="•"/>
            </a:pPr>
            <a:endParaRPr lang="lv-LV" sz="2400" dirty="0">
              <a:solidFill>
                <a:schemeClr val="bg2">
                  <a:lumMod val="25000"/>
                </a:schemeClr>
              </a:solidFill>
            </a:endParaRPr>
          </a:p>
          <a:p>
            <a:pPr marL="342900" lvl="0" indent="-342900">
              <a:buFont typeface="Arial" panose="020B0604020202020204" pitchFamily="34" charset="0"/>
              <a:buChar char="•"/>
            </a:pPr>
            <a:r>
              <a:rPr lang="lv-LV" sz="2400" dirty="0">
                <a:solidFill>
                  <a:schemeClr val="bg2">
                    <a:lumMod val="25000"/>
                  </a:schemeClr>
                </a:solidFill>
              </a:rPr>
              <a:t>Sadedzināšanas iekārtām, kurās izmanto </a:t>
            </a:r>
            <a:r>
              <a:rPr lang="lv-LV" sz="2400" u="sng" dirty="0">
                <a:solidFill>
                  <a:schemeClr val="bg2">
                    <a:lumMod val="25000"/>
                  </a:schemeClr>
                </a:solidFill>
              </a:rPr>
              <a:t>vairāku veidu kurināmo</a:t>
            </a:r>
            <a:r>
              <a:rPr lang="lv-LV" sz="2400" dirty="0">
                <a:solidFill>
                  <a:schemeClr val="bg2">
                    <a:lumMod val="25000"/>
                  </a:schemeClr>
                </a:solidFill>
              </a:rPr>
              <a:t>, emisiju monitoringu veic laikā, kad dedzina kurināmo vai vairāku kurināmo veidu kombināciju, kas varētu radīt </a:t>
            </a:r>
            <a:r>
              <a:rPr lang="lv-LV" sz="2400" b="1" dirty="0">
                <a:solidFill>
                  <a:schemeClr val="bg2">
                    <a:lumMod val="25000"/>
                  </a:schemeClr>
                </a:solidFill>
              </a:rPr>
              <a:t>vislielākās emisijas</a:t>
            </a:r>
            <a:r>
              <a:rPr lang="lv-LV" sz="2400" dirty="0">
                <a:solidFill>
                  <a:schemeClr val="bg2">
                    <a:lumMod val="25000"/>
                  </a:schemeClr>
                </a:solidFill>
              </a:rPr>
              <a:t>, ņemot vērā piesārņojošās darbības atļaujā vai apliecinājumā pieteikto no gaisa aizsardzības viedokļa nelabvēlīgāko kurināmā veidu kombināciju. </a:t>
            </a:r>
          </a:p>
          <a:p>
            <a:pPr>
              <a:lnSpc>
                <a:spcPct val="90000"/>
              </a:lnSpc>
            </a:pPr>
            <a:endParaRPr lang="lv-LV" sz="2000" b="1"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en-GB" sz="1450" i="1" dirty="0"/>
          </a:p>
        </p:txBody>
      </p:sp>
    </p:spTree>
    <p:extLst>
      <p:ext uri="{BB962C8B-B14F-4D97-AF65-F5344CB8AC3E}">
        <p14:creationId xmlns:p14="http://schemas.microsoft.com/office/powerpoint/2010/main" val="6514801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635793" y="274638"/>
            <a:ext cx="8798806"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800" b="1" dirty="0">
                <a:solidFill>
                  <a:schemeClr val="tx1">
                    <a:lumMod val="65000"/>
                    <a:lumOff val="35000"/>
                  </a:schemeClr>
                </a:solidFill>
                <a:latin typeface="+mn-lt"/>
                <a:cs typeface="+mn-cs"/>
              </a:rPr>
              <a:t>Mērījumi: metodes un apstākļi </a:t>
            </a:r>
          </a:p>
        </p:txBody>
      </p:sp>
      <p:sp>
        <p:nvSpPr>
          <p:cNvPr id="5124" name="Content Placeholder 2"/>
          <p:cNvSpPr txBox="1">
            <a:spLocks/>
          </p:cNvSpPr>
          <p:nvPr/>
        </p:nvSpPr>
        <p:spPr bwMode="auto">
          <a:xfrm>
            <a:off x="251442" y="962366"/>
            <a:ext cx="9145016"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r>
              <a:rPr lang="lv-LV" sz="2000" b="1" i="1" dirty="0">
                <a:solidFill>
                  <a:schemeClr val="tx2"/>
                </a:solidFill>
              </a:rPr>
              <a:t>Iekārtas darbības apstākļi mērījumu laikā</a:t>
            </a:r>
          </a:p>
          <a:p>
            <a:pPr lvl="0"/>
            <a:endParaRPr lang="lv-LV" sz="2000" dirty="0">
              <a:solidFill>
                <a:schemeClr val="bg2">
                  <a:lumMod val="25000"/>
                </a:schemeClr>
              </a:solidFill>
            </a:endParaRPr>
          </a:p>
          <a:p>
            <a:pPr marL="342900" lvl="0" indent="-342900">
              <a:buFont typeface="Arial" panose="020B0604020202020204" pitchFamily="34" charset="0"/>
              <a:buChar char="•"/>
            </a:pPr>
            <a:r>
              <a:rPr lang="lv-LV" sz="2200" dirty="0">
                <a:solidFill>
                  <a:schemeClr val="bg2">
                    <a:lumMod val="25000"/>
                  </a:schemeClr>
                </a:solidFill>
              </a:rPr>
              <a:t>Veicot mērījumus, kuru mērķis ir iekārtai noteikto emisijas limitu kontrole, jāizvēlas apstākļi, kuros sagaidāma </a:t>
            </a:r>
            <a:r>
              <a:rPr lang="lv-LV" sz="2200" b="1" dirty="0">
                <a:solidFill>
                  <a:schemeClr val="bg2">
                    <a:lumMod val="25000"/>
                  </a:schemeClr>
                </a:solidFill>
              </a:rPr>
              <a:t>vislielākā emisija</a:t>
            </a:r>
            <a:r>
              <a:rPr lang="lv-LV" sz="2200" dirty="0">
                <a:solidFill>
                  <a:schemeClr val="bg2">
                    <a:lumMod val="25000"/>
                  </a:schemeClr>
                </a:solidFill>
              </a:rPr>
              <a:t>.  </a:t>
            </a:r>
          </a:p>
          <a:p>
            <a:pPr marL="342900" lvl="0" indent="-342900">
              <a:buFont typeface="Arial" panose="020B0604020202020204" pitchFamily="34" charset="0"/>
              <a:buChar char="•"/>
            </a:pPr>
            <a:endParaRPr lang="lv-LV" dirty="0">
              <a:solidFill>
                <a:schemeClr val="bg2">
                  <a:lumMod val="25000"/>
                </a:schemeClr>
              </a:solidFill>
            </a:endParaRPr>
          </a:p>
          <a:p>
            <a:pPr marL="342900" lvl="0" indent="-342900">
              <a:buFont typeface="Arial" panose="020B0604020202020204" pitchFamily="34" charset="0"/>
              <a:buChar char="•"/>
            </a:pPr>
            <a:r>
              <a:rPr lang="lv-LV" sz="2200" dirty="0">
                <a:solidFill>
                  <a:schemeClr val="bg2">
                    <a:lumMod val="25000"/>
                  </a:schemeClr>
                </a:solidFill>
              </a:rPr>
              <a:t>Jāņem vērā, ka emisiju var raksturot gan emisijas koncentrācija (mg/m</a:t>
            </a:r>
            <a:r>
              <a:rPr lang="lv-LV" sz="2200" baseline="30000" dirty="0">
                <a:solidFill>
                  <a:schemeClr val="bg2">
                    <a:lumMod val="25000"/>
                  </a:schemeClr>
                </a:solidFill>
              </a:rPr>
              <a:t>3</a:t>
            </a:r>
            <a:r>
              <a:rPr lang="lv-LV" sz="2200" dirty="0">
                <a:solidFill>
                  <a:schemeClr val="bg2">
                    <a:lumMod val="25000"/>
                  </a:schemeClr>
                </a:solidFill>
              </a:rPr>
              <a:t>), gan emisijas daudzums (g/s un t/gadā). </a:t>
            </a:r>
          </a:p>
          <a:p>
            <a:pPr marL="342900" lvl="0" indent="-342900">
              <a:buFont typeface="Arial" panose="020B0604020202020204" pitchFamily="34" charset="0"/>
              <a:buChar char="•"/>
            </a:pPr>
            <a:endParaRPr lang="lv-LV" sz="1600" dirty="0">
              <a:solidFill>
                <a:schemeClr val="bg2">
                  <a:lumMod val="25000"/>
                </a:schemeClr>
              </a:solidFill>
            </a:endParaRPr>
          </a:p>
          <a:p>
            <a:pPr marL="342900" lvl="0" indent="-342900">
              <a:buFont typeface="Arial" panose="020B0604020202020204" pitchFamily="34" charset="0"/>
              <a:buChar char="•"/>
            </a:pPr>
            <a:r>
              <a:rPr lang="lv-LV" sz="2200" dirty="0">
                <a:solidFill>
                  <a:schemeClr val="bg2">
                    <a:lumMod val="25000"/>
                  </a:schemeClr>
                </a:solidFill>
              </a:rPr>
              <a:t>Tā kā Noteikumos robežvērtības izteiktas kā piesārņojošo vielu koncentrācijas, tad šo Noteikumu izpratnē mērījumu mērķis ir emisiju mērījumu veikšana pie </a:t>
            </a:r>
            <a:r>
              <a:rPr lang="lv-LV" sz="2200" b="1" i="1" dirty="0">
                <a:solidFill>
                  <a:schemeClr val="bg2">
                    <a:lumMod val="25000"/>
                  </a:schemeClr>
                </a:solidFill>
              </a:rPr>
              <a:t>augstākās emisiju koncentrācijas</a:t>
            </a:r>
            <a:r>
              <a:rPr lang="lv-LV" sz="2200" dirty="0">
                <a:solidFill>
                  <a:schemeClr val="bg2">
                    <a:lumMod val="25000"/>
                  </a:schemeClr>
                </a:solidFill>
              </a:rPr>
              <a:t>. </a:t>
            </a:r>
          </a:p>
          <a:p>
            <a:pPr marL="342900" lvl="0" indent="-342900">
              <a:buFont typeface="Arial" panose="020B0604020202020204" pitchFamily="34" charset="0"/>
              <a:buChar char="•"/>
            </a:pPr>
            <a:endParaRPr lang="lv-LV" sz="2200" dirty="0">
              <a:solidFill>
                <a:schemeClr val="bg2">
                  <a:lumMod val="25000"/>
                </a:schemeClr>
              </a:solidFill>
            </a:endParaRPr>
          </a:p>
          <a:p>
            <a:pPr marL="342900" lvl="0" indent="-342900">
              <a:buFont typeface="Arial" panose="020B0604020202020204" pitchFamily="34" charset="0"/>
              <a:buChar char="•"/>
            </a:pPr>
            <a:r>
              <a:rPr lang="lv-LV" sz="2200" dirty="0">
                <a:solidFill>
                  <a:schemeClr val="bg2">
                    <a:lumMod val="25000"/>
                  </a:schemeClr>
                </a:solidFill>
              </a:rPr>
              <a:t>Dažādām piesārņojošām vielām visaugstākās emisijas ir raksturīgas pie dažādiem sadedzināšanas iekārtas darbības apstākļiem:</a:t>
            </a:r>
          </a:p>
          <a:p>
            <a:pPr marL="1085850" lvl="1" indent="-342900">
              <a:buFont typeface="Courier New" panose="02070309020205020404" pitchFamily="49" charset="0"/>
              <a:buChar char="o"/>
            </a:pPr>
            <a:r>
              <a:rPr lang="lv-LV" sz="2000" u="sng" dirty="0">
                <a:solidFill>
                  <a:schemeClr val="bg2">
                    <a:lumMod val="25000"/>
                  </a:schemeClr>
                </a:solidFill>
              </a:rPr>
              <a:t>slāpekļa dioksīda </a:t>
            </a:r>
            <a:r>
              <a:rPr lang="lv-LV" sz="2000" dirty="0">
                <a:solidFill>
                  <a:schemeClr val="bg2">
                    <a:lumMod val="25000"/>
                  </a:schemeClr>
                </a:solidFill>
              </a:rPr>
              <a:t>emisijas koncentrācijas ir augstākas pie maksimālās iekārtas jaudas,</a:t>
            </a:r>
          </a:p>
          <a:p>
            <a:pPr marL="1085850" lvl="1" indent="-342900">
              <a:buFont typeface="Courier New" panose="02070309020205020404" pitchFamily="49" charset="0"/>
              <a:buChar char="o"/>
            </a:pPr>
            <a:r>
              <a:rPr lang="lv-LV" sz="2000" u="sng" dirty="0">
                <a:solidFill>
                  <a:schemeClr val="bg2">
                    <a:lumMod val="25000"/>
                  </a:schemeClr>
                </a:solidFill>
              </a:rPr>
              <a:t>oglekļa oksīda </a:t>
            </a:r>
            <a:r>
              <a:rPr lang="lv-LV" sz="2000" dirty="0">
                <a:solidFill>
                  <a:schemeClr val="bg2">
                    <a:lumMod val="25000"/>
                  </a:schemeClr>
                </a:solidFill>
              </a:rPr>
              <a:t>emisiju koncentrācijas ir augstākas, iekārtai darbojoties ar mazu jaudu. </a:t>
            </a:r>
          </a:p>
          <a:p>
            <a:pPr>
              <a:lnSpc>
                <a:spcPct val="90000"/>
              </a:lnSpc>
            </a:pPr>
            <a:endParaRPr lang="lv-LV" sz="2000" b="1"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en-GB" sz="1450" i="1" dirty="0"/>
          </a:p>
        </p:txBody>
      </p:sp>
    </p:spTree>
    <p:extLst>
      <p:ext uri="{BB962C8B-B14F-4D97-AF65-F5344CB8AC3E}">
        <p14:creationId xmlns:p14="http://schemas.microsoft.com/office/powerpoint/2010/main" val="34251410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635793" y="274638"/>
            <a:ext cx="8798806"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800" b="1" dirty="0">
                <a:solidFill>
                  <a:schemeClr val="tx1">
                    <a:lumMod val="65000"/>
                    <a:lumOff val="35000"/>
                  </a:schemeClr>
                </a:solidFill>
                <a:latin typeface="+mn-lt"/>
                <a:cs typeface="+mn-cs"/>
              </a:rPr>
              <a:t>Mērījumi: skaits un ilgums</a:t>
            </a:r>
          </a:p>
        </p:txBody>
      </p:sp>
      <p:sp>
        <p:nvSpPr>
          <p:cNvPr id="5124" name="Content Placeholder 2"/>
          <p:cNvSpPr txBox="1">
            <a:spLocks/>
          </p:cNvSpPr>
          <p:nvPr/>
        </p:nvSpPr>
        <p:spPr bwMode="auto">
          <a:xfrm>
            <a:off x="966937" y="1052735"/>
            <a:ext cx="8352928"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r>
              <a:rPr lang="lv-LV" sz="2000" b="1" i="1" dirty="0">
                <a:solidFill>
                  <a:schemeClr val="tx2"/>
                </a:solidFill>
              </a:rPr>
              <a:t>Individuālo mērījumu (paraugu) skaits un ilgums</a:t>
            </a:r>
          </a:p>
          <a:p>
            <a:pPr lvl="0"/>
            <a:endParaRPr lang="lv-LV" sz="2000" dirty="0">
              <a:solidFill>
                <a:schemeClr val="bg2">
                  <a:lumMod val="25000"/>
                </a:schemeClr>
              </a:solidFill>
            </a:endParaRPr>
          </a:p>
          <a:p>
            <a:pPr lvl="0"/>
            <a:r>
              <a:rPr lang="lv-LV" sz="2400" i="1" dirty="0">
                <a:solidFill>
                  <a:schemeClr val="bg2">
                    <a:lumMod val="25000"/>
                  </a:schemeClr>
                </a:solidFill>
              </a:rPr>
              <a:t>«95. Gaisu piesārņojošo vielu emisiju mērījumu rezultāts ir </a:t>
            </a:r>
            <a:r>
              <a:rPr lang="lv-LV" sz="2400" i="1" dirty="0" err="1">
                <a:solidFill>
                  <a:schemeClr val="bg2">
                    <a:lumMod val="25000"/>
                  </a:schemeClr>
                </a:solidFill>
              </a:rPr>
              <a:t>paraugošanas</a:t>
            </a:r>
            <a:r>
              <a:rPr lang="lv-LV" sz="2400" i="1" dirty="0">
                <a:solidFill>
                  <a:schemeClr val="bg2">
                    <a:lumMod val="25000"/>
                  </a:schemeClr>
                </a:solidFill>
              </a:rPr>
              <a:t> perioda vidējā vērtība – </a:t>
            </a:r>
            <a:r>
              <a:rPr lang="lv-LV" sz="2400" b="1" i="1" dirty="0">
                <a:solidFill>
                  <a:schemeClr val="bg2">
                    <a:lumMod val="25000"/>
                  </a:schemeClr>
                </a:solidFill>
              </a:rPr>
              <a:t>vidējā vērtība no trim secīgiem mērījumiem</a:t>
            </a:r>
            <a:r>
              <a:rPr lang="lv-LV" sz="2400" i="1" dirty="0">
                <a:solidFill>
                  <a:schemeClr val="bg2">
                    <a:lumMod val="25000"/>
                  </a:schemeClr>
                </a:solidFill>
              </a:rPr>
              <a:t>, kas katrs ildzis </a:t>
            </a:r>
            <a:r>
              <a:rPr lang="lv-LV" sz="2400" b="1" i="1" dirty="0">
                <a:solidFill>
                  <a:schemeClr val="bg2">
                    <a:lumMod val="25000"/>
                  </a:schemeClr>
                </a:solidFill>
              </a:rPr>
              <a:t>vismaz 30 minūtes</a:t>
            </a:r>
            <a:r>
              <a:rPr lang="lv-LV" sz="2400" i="1" dirty="0">
                <a:solidFill>
                  <a:schemeClr val="bg2">
                    <a:lumMod val="25000"/>
                  </a:schemeClr>
                </a:solidFill>
              </a:rPr>
              <a:t>. </a:t>
            </a:r>
            <a:r>
              <a:rPr lang="lv-LV" sz="2400" i="1" u="sng" dirty="0">
                <a:solidFill>
                  <a:schemeClr val="bg2">
                    <a:lumMod val="25000"/>
                  </a:schemeClr>
                </a:solidFill>
              </a:rPr>
              <a:t>Secīgo mērījumu skaits un ilgums var būt mazāks</a:t>
            </a:r>
            <a:r>
              <a:rPr lang="lv-LV" sz="2400" i="1" dirty="0">
                <a:solidFill>
                  <a:schemeClr val="bg2">
                    <a:lumMod val="25000"/>
                  </a:schemeClr>
                </a:solidFill>
              </a:rPr>
              <a:t>, ja noteiktais mērījumu skaits un ilgums ir rakstiski pamatots. Ja izmantotās metodes atbilst piemērojamo standartu vai to daļu prasībām, tās uzskatāmas par atbilstošām šajos noteikumos minēto prasību izpildei.»</a:t>
            </a:r>
            <a:endParaRPr lang="lv-LV" sz="2000" b="1"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en-GB" sz="1450" i="1" dirty="0"/>
          </a:p>
        </p:txBody>
      </p:sp>
    </p:spTree>
    <p:extLst>
      <p:ext uri="{BB962C8B-B14F-4D97-AF65-F5344CB8AC3E}">
        <p14:creationId xmlns:p14="http://schemas.microsoft.com/office/powerpoint/2010/main" val="14144857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635793" y="274638"/>
            <a:ext cx="8798806"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800" b="1" dirty="0">
                <a:solidFill>
                  <a:schemeClr val="tx1">
                    <a:lumMod val="65000"/>
                    <a:lumOff val="35000"/>
                  </a:schemeClr>
                </a:solidFill>
                <a:latin typeface="+mn-lt"/>
                <a:cs typeface="+mn-cs"/>
              </a:rPr>
              <a:t>Mērījumi: skaits un ilgums</a:t>
            </a:r>
          </a:p>
        </p:txBody>
      </p:sp>
      <p:sp>
        <p:nvSpPr>
          <p:cNvPr id="5124" name="Content Placeholder 2"/>
          <p:cNvSpPr txBox="1">
            <a:spLocks/>
          </p:cNvSpPr>
          <p:nvPr/>
        </p:nvSpPr>
        <p:spPr bwMode="auto">
          <a:xfrm>
            <a:off x="174849" y="1052735"/>
            <a:ext cx="9145016"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r>
              <a:rPr lang="lv-LV" sz="2000" b="1" i="1" dirty="0">
                <a:solidFill>
                  <a:schemeClr val="tx2"/>
                </a:solidFill>
              </a:rPr>
              <a:t>Individuālo mērījumu (paraugu) skaits un ilgums</a:t>
            </a:r>
          </a:p>
          <a:p>
            <a:pPr lvl="0"/>
            <a:endParaRPr lang="lv-LV" sz="2000" dirty="0">
              <a:solidFill>
                <a:schemeClr val="bg2">
                  <a:lumMod val="25000"/>
                </a:schemeClr>
              </a:solidFill>
            </a:endParaRPr>
          </a:p>
          <a:p>
            <a:pPr marL="342900" lvl="0" indent="-342900">
              <a:buFont typeface="Arial" panose="020B0604020202020204" pitchFamily="34" charset="0"/>
              <a:buChar char="•"/>
            </a:pPr>
            <a:r>
              <a:rPr lang="lv-LV" sz="2400" dirty="0">
                <a:solidFill>
                  <a:schemeClr val="bg2">
                    <a:lumMod val="25000"/>
                  </a:schemeClr>
                </a:solidFill>
              </a:rPr>
              <a:t>Saskaņā ar </a:t>
            </a:r>
            <a:r>
              <a:rPr lang="lv-LV" sz="2400" b="1" dirty="0">
                <a:solidFill>
                  <a:schemeClr val="bg2">
                    <a:lumMod val="25000"/>
                  </a:schemeClr>
                </a:solidFill>
              </a:rPr>
              <a:t>LVS EN 15259:2008 standartu </a:t>
            </a:r>
            <a:r>
              <a:rPr lang="lv-LV" sz="2400" dirty="0">
                <a:solidFill>
                  <a:schemeClr val="bg2">
                    <a:lumMod val="25000"/>
                  </a:schemeClr>
                </a:solidFill>
              </a:rPr>
              <a:t>un </a:t>
            </a:r>
            <a:r>
              <a:rPr lang="lv-LV" sz="2400" b="1" dirty="0">
                <a:solidFill>
                  <a:schemeClr val="bg2">
                    <a:lumMod val="25000"/>
                  </a:schemeClr>
                </a:solidFill>
              </a:rPr>
              <a:t>ES likumdošanas prasībām  </a:t>
            </a:r>
            <a:r>
              <a:rPr lang="lv-LV" sz="2400" dirty="0">
                <a:solidFill>
                  <a:schemeClr val="bg2">
                    <a:lumMod val="25000"/>
                  </a:schemeClr>
                </a:solidFill>
              </a:rPr>
              <a:t>ir nepieciešams veikt:</a:t>
            </a:r>
          </a:p>
          <a:p>
            <a:pPr lvl="1"/>
            <a:r>
              <a:rPr lang="lv-LV" sz="2000" dirty="0">
                <a:solidFill>
                  <a:schemeClr val="bg2">
                    <a:lumMod val="25000"/>
                  </a:schemeClr>
                </a:solidFill>
              </a:rPr>
              <a:t>•	vismaz trīs individuālus mērījumus, gadījumā, ja emisiju līmenis ir nemainīgs ilgākā laika posmā (iekārta darbojas stabilā režīmā);</a:t>
            </a:r>
          </a:p>
          <a:p>
            <a:pPr lvl="1"/>
            <a:r>
              <a:rPr lang="lv-LV" sz="2000" dirty="0">
                <a:solidFill>
                  <a:schemeClr val="bg2">
                    <a:lumMod val="25000"/>
                  </a:schemeClr>
                </a:solidFill>
              </a:rPr>
              <a:t>•	gadījumā, ja emisiju līmenis ir mainīgs, individuālo mērījumu skaitu nepieciešams palielināt, lai sasniegtu mērījumu mērķi.</a:t>
            </a:r>
          </a:p>
          <a:p>
            <a:pPr lvl="1"/>
            <a:endParaRPr lang="lv-LV" sz="2400" dirty="0">
              <a:solidFill>
                <a:schemeClr val="bg2">
                  <a:lumMod val="25000"/>
                </a:schemeClr>
              </a:solidFill>
            </a:endParaRPr>
          </a:p>
          <a:p>
            <a:pPr marL="342900" lvl="0" indent="-342900">
              <a:buFont typeface="Arial" panose="020B0604020202020204" pitchFamily="34" charset="0"/>
              <a:buChar char="•"/>
            </a:pPr>
            <a:r>
              <a:rPr lang="lv-LV" sz="2400" dirty="0">
                <a:solidFill>
                  <a:schemeClr val="bg2">
                    <a:lumMod val="25000"/>
                  </a:schemeClr>
                </a:solidFill>
              </a:rPr>
              <a:t>Emisiju atbilstības novērtēšanai nepieciešamais </a:t>
            </a:r>
            <a:r>
              <a:rPr lang="lv-LV" sz="2400" u="sng" dirty="0">
                <a:solidFill>
                  <a:schemeClr val="bg2">
                    <a:lumMod val="25000"/>
                  </a:schemeClr>
                </a:solidFill>
              </a:rPr>
              <a:t>individuālo mērījumu skaits var tikt noteikts piesārņojošās darbības atļaujā</a:t>
            </a:r>
            <a:r>
              <a:rPr lang="lv-LV" sz="2400" dirty="0">
                <a:solidFill>
                  <a:schemeClr val="bg2">
                    <a:lumMod val="25000"/>
                  </a:schemeClr>
                </a:solidFill>
              </a:rPr>
              <a:t>.</a:t>
            </a:r>
          </a:p>
          <a:p>
            <a:pPr marL="342900" lvl="0" indent="-342900">
              <a:buFont typeface="Arial" panose="020B0604020202020204" pitchFamily="34" charset="0"/>
              <a:buChar char="•"/>
            </a:pPr>
            <a:endParaRPr lang="lv-LV" sz="2400" dirty="0">
              <a:solidFill>
                <a:schemeClr val="bg2">
                  <a:lumMod val="25000"/>
                </a:schemeClr>
              </a:solidFill>
            </a:endParaRPr>
          </a:p>
          <a:p>
            <a:pPr marL="342900" lvl="0" indent="-342900">
              <a:buFont typeface="Arial" panose="020B0604020202020204" pitchFamily="34" charset="0"/>
              <a:buChar char="•"/>
            </a:pPr>
            <a:r>
              <a:rPr lang="lv-LV" sz="2400" dirty="0">
                <a:solidFill>
                  <a:schemeClr val="bg2">
                    <a:lumMod val="25000"/>
                  </a:schemeClr>
                </a:solidFill>
              </a:rPr>
              <a:t>Izvērtējot mērījumu mērķi, ir pieļaujama paraugu ņemšana procesa vienkāršošana, taču jebkādām </a:t>
            </a:r>
            <a:r>
              <a:rPr lang="lv-LV" sz="2400" b="1" dirty="0">
                <a:solidFill>
                  <a:schemeClr val="bg2">
                    <a:lumMod val="25000"/>
                  </a:schemeClr>
                </a:solidFill>
              </a:rPr>
              <a:t>atkāpēm no standarta prasībām ir jābūt dokumentētam</a:t>
            </a:r>
            <a:r>
              <a:rPr lang="lv-LV" sz="2400" dirty="0">
                <a:solidFill>
                  <a:schemeClr val="bg2">
                    <a:lumMod val="25000"/>
                  </a:schemeClr>
                </a:solidFill>
              </a:rPr>
              <a:t>. </a:t>
            </a:r>
          </a:p>
          <a:p>
            <a:pPr marL="342900" indent="-342900">
              <a:lnSpc>
                <a:spcPct val="90000"/>
              </a:lnSpc>
              <a:buFont typeface="Arial" panose="020B0604020202020204" pitchFamily="34" charset="0"/>
              <a:buChar char="•"/>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en-GB" sz="1450" i="1" dirty="0"/>
          </a:p>
        </p:txBody>
      </p:sp>
    </p:spTree>
    <p:extLst>
      <p:ext uri="{BB962C8B-B14F-4D97-AF65-F5344CB8AC3E}">
        <p14:creationId xmlns:p14="http://schemas.microsoft.com/office/powerpoint/2010/main" val="33207803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635793" y="274638"/>
            <a:ext cx="8798806"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800" b="1" dirty="0" err="1">
                <a:solidFill>
                  <a:schemeClr val="tx1">
                    <a:lumMod val="65000"/>
                    <a:lumOff val="35000"/>
                  </a:schemeClr>
                </a:solidFill>
                <a:latin typeface="+mn-lt"/>
                <a:cs typeface="+mn-cs"/>
              </a:rPr>
              <a:t>Vidējošanas</a:t>
            </a:r>
            <a:r>
              <a:rPr lang="lv-LV" sz="2800" b="1" dirty="0">
                <a:solidFill>
                  <a:schemeClr val="tx1">
                    <a:lumMod val="65000"/>
                    <a:lumOff val="35000"/>
                  </a:schemeClr>
                </a:solidFill>
                <a:latin typeface="+mn-lt"/>
                <a:cs typeface="+mn-cs"/>
              </a:rPr>
              <a:t> periodi un atbilstības kontrole</a:t>
            </a:r>
          </a:p>
        </p:txBody>
      </p:sp>
      <p:sp>
        <p:nvSpPr>
          <p:cNvPr id="5124" name="Content Placeholder 2"/>
          <p:cNvSpPr txBox="1">
            <a:spLocks/>
          </p:cNvSpPr>
          <p:nvPr/>
        </p:nvSpPr>
        <p:spPr bwMode="auto">
          <a:xfrm>
            <a:off x="174849" y="1052735"/>
            <a:ext cx="9145016"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342900" indent="-342900">
              <a:lnSpc>
                <a:spcPct val="90000"/>
              </a:lnSpc>
              <a:buFont typeface="Arial" panose="020B0604020202020204" pitchFamily="34" charset="0"/>
              <a:buChar char="•"/>
            </a:pPr>
            <a:r>
              <a:rPr lang="lv-LV" sz="2000" u="sng" dirty="0"/>
              <a:t>Saskaņā ar EK Lēmumu par LPTP attiecībā uz lielām sadedzināšanas stacijām:  </a:t>
            </a:r>
          </a:p>
          <a:p>
            <a:pPr>
              <a:lnSpc>
                <a:spcPct val="90000"/>
              </a:lnSpc>
            </a:pPr>
            <a:endParaRPr lang="lv-LV" sz="2000" u="sng" dirty="0"/>
          </a:p>
          <a:p>
            <a:pPr>
              <a:lnSpc>
                <a:spcPct val="90000"/>
              </a:lnSpc>
            </a:pPr>
            <a:endParaRPr lang="lv-LV" sz="2000" u="sng" dirty="0"/>
          </a:p>
          <a:p>
            <a:pPr>
              <a:lnSpc>
                <a:spcPct val="90000"/>
              </a:lnSpc>
            </a:pPr>
            <a:endParaRPr lang="lv-LV" sz="2000" u="sng" dirty="0"/>
          </a:p>
          <a:p>
            <a:pPr>
              <a:lnSpc>
                <a:spcPct val="90000"/>
              </a:lnSpc>
            </a:pPr>
            <a:endParaRPr lang="lv-LV" sz="2000" u="sng" dirty="0"/>
          </a:p>
          <a:p>
            <a:pPr>
              <a:lnSpc>
                <a:spcPct val="90000"/>
              </a:lnSpc>
            </a:pPr>
            <a:endParaRPr lang="lv-LV" sz="2000" u="sng" dirty="0"/>
          </a:p>
          <a:p>
            <a:pPr>
              <a:lnSpc>
                <a:spcPct val="90000"/>
              </a:lnSpc>
            </a:pPr>
            <a:endParaRPr lang="lv-LV" sz="2000" u="sng" dirty="0"/>
          </a:p>
          <a:p>
            <a:pPr>
              <a:lnSpc>
                <a:spcPct val="90000"/>
              </a:lnSpc>
            </a:pPr>
            <a:endParaRPr lang="lv-LV" sz="2000" u="sng" dirty="0"/>
          </a:p>
          <a:p>
            <a:pPr>
              <a:lnSpc>
                <a:spcPct val="90000"/>
              </a:lnSpc>
            </a:pPr>
            <a:endParaRPr lang="lv-LV" sz="2000" u="sng" dirty="0"/>
          </a:p>
          <a:p>
            <a:pPr>
              <a:lnSpc>
                <a:spcPct val="90000"/>
              </a:lnSpc>
            </a:pPr>
            <a:endParaRPr lang="lv-LV" sz="2000" u="sng" dirty="0"/>
          </a:p>
          <a:p>
            <a:pPr>
              <a:lnSpc>
                <a:spcPct val="90000"/>
              </a:lnSpc>
            </a:pPr>
            <a:endParaRPr lang="lv-LV" sz="2000" u="sng" dirty="0"/>
          </a:p>
          <a:p>
            <a:pPr>
              <a:lnSpc>
                <a:spcPct val="90000"/>
              </a:lnSpc>
            </a:pPr>
            <a:endParaRPr lang="lv-LV" sz="2000" u="sng" dirty="0"/>
          </a:p>
          <a:p>
            <a:pPr>
              <a:lnSpc>
                <a:spcPct val="90000"/>
              </a:lnSpc>
            </a:pPr>
            <a:endParaRPr lang="lv-LV" sz="2000" u="sng" dirty="0"/>
          </a:p>
          <a:p>
            <a:pPr>
              <a:lnSpc>
                <a:spcPct val="90000"/>
              </a:lnSpc>
            </a:pPr>
            <a:endParaRPr lang="lv-LV" sz="2000" u="sng" dirty="0"/>
          </a:p>
          <a:p>
            <a:pPr>
              <a:lnSpc>
                <a:spcPct val="90000"/>
              </a:lnSpc>
            </a:pPr>
            <a:endParaRPr lang="lv-LV" sz="2000" u="sng" dirty="0"/>
          </a:p>
          <a:p>
            <a:pPr>
              <a:lnSpc>
                <a:spcPct val="90000"/>
              </a:lnSpc>
            </a:pPr>
            <a:endParaRPr lang="lv-LV" sz="2000" u="sng" dirty="0"/>
          </a:p>
          <a:p>
            <a:pPr>
              <a:lnSpc>
                <a:spcPct val="90000"/>
              </a:lnSpc>
            </a:pPr>
            <a:endParaRPr lang="en-GB" sz="145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398" y="1700808"/>
            <a:ext cx="8351171" cy="1808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399" y="3573016"/>
            <a:ext cx="8280919" cy="2493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48399" y="4005064"/>
            <a:ext cx="8179378" cy="64807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cxnSp>
        <p:nvCxnSpPr>
          <p:cNvPr id="3" name="Straight Connector 2"/>
          <p:cNvCxnSpPr/>
          <p:nvPr/>
        </p:nvCxnSpPr>
        <p:spPr>
          <a:xfrm>
            <a:off x="3744626" y="2618316"/>
            <a:ext cx="17281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795791" y="3284984"/>
            <a:ext cx="17281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268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635793" y="274638"/>
            <a:ext cx="8798806"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800" b="1" dirty="0">
                <a:solidFill>
                  <a:schemeClr val="tx1">
                    <a:lumMod val="65000"/>
                    <a:lumOff val="35000"/>
                  </a:schemeClr>
                </a:solidFill>
                <a:latin typeface="+mn-lt"/>
                <a:cs typeface="+mn-cs"/>
              </a:rPr>
              <a:t>Mērījumi: skaits un ilgums</a:t>
            </a:r>
          </a:p>
        </p:txBody>
      </p:sp>
      <p:pic>
        <p:nvPicPr>
          <p:cNvPr id="3" name="Picture 2">
            <a:extLst>
              <a:ext uri="{FF2B5EF4-FFF2-40B4-BE49-F238E27FC236}">
                <a16:creationId xmlns:a16="http://schemas.microsoft.com/office/drawing/2014/main" id="{69AE543F-8A7B-4285-B944-03724C88A320}"/>
              </a:ext>
            </a:extLst>
          </p:cNvPr>
          <p:cNvPicPr>
            <a:picLocks noChangeAspect="1"/>
          </p:cNvPicPr>
          <p:nvPr/>
        </p:nvPicPr>
        <p:blipFill>
          <a:blip r:embed="rId4"/>
          <a:stretch>
            <a:fillRect/>
          </a:stretch>
        </p:blipFill>
        <p:spPr>
          <a:xfrm>
            <a:off x="1055799" y="1485811"/>
            <a:ext cx="6763791" cy="5260726"/>
          </a:xfrm>
          <a:prstGeom prst="rect">
            <a:avLst/>
          </a:prstGeom>
        </p:spPr>
      </p:pic>
    </p:spTree>
    <p:extLst>
      <p:ext uri="{BB962C8B-B14F-4D97-AF65-F5344CB8AC3E}">
        <p14:creationId xmlns:p14="http://schemas.microsoft.com/office/powerpoint/2010/main" val="26158340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31" y="3301"/>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668486" y="282576"/>
            <a:ext cx="8186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800" b="1" dirty="0">
                <a:solidFill>
                  <a:schemeClr val="tx1">
                    <a:lumMod val="65000"/>
                    <a:lumOff val="35000"/>
                  </a:schemeClr>
                </a:solidFill>
                <a:latin typeface="+mn-lt"/>
                <a:cs typeface="+mn-cs"/>
              </a:rPr>
              <a:t>Emisiju limits </a:t>
            </a:r>
            <a:r>
              <a:rPr lang="lv-LV" sz="2800" b="1" dirty="0" err="1">
                <a:solidFill>
                  <a:schemeClr val="tx1">
                    <a:lumMod val="65000"/>
                    <a:lumOff val="35000"/>
                  </a:schemeClr>
                </a:solidFill>
                <a:latin typeface="+mn-lt"/>
                <a:cs typeface="+mn-cs"/>
              </a:rPr>
              <a:t>vs</a:t>
            </a:r>
            <a:r>
              <a:rPr lang="lv-LV" sz="2800" b="1" dirty="0">
                <a:solidFill>
                  <a:schemeClr val="tx1">
                    <a:lumMod val="65000"/>
                    <a:lumOff val="35000"/>
                  </a:schemeClr>
                </a:solidFill>
                <a:latin typeface="+mn-lt"/>
                <a:cs typeface="+mn-cs"/>
              </a:rPr>
              <a:t> Emisiju robežvērtība</a:t>
            </a:r>
          </a:p>
        </p:txBody>
      </p:sp>
      <p:sp>
        <p:nvSpPr>
          <p:cNvPr id="2" name="Rectangle 2"/>
          <p:cNvSpPr>
            <a:spLocks noChangeArrowheads="1"/>
          </p:cNvSpPr>
          <p:nvPr/>
        </p:nvSpPr>
        <p:spPr bwMode="auto">
          <a:xfrm>
            <a:off x="0" y="0"/>
            <a:ext cx="9710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31" y="1154715"/>
            <a:ext cx="9710738" cy="2098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539272" y="1876252"/>
            <a:ext cx="3456383" cy="115212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 name="Rectangle 9"/>
          <p:cNvSpPr/>
          <p:nvPr/>
        </p:nvSpPr>
        <p:spPr>
          <a:xfrm>
            <a:off x="6551575" y="1876252"/>
            <a:ext cx="1075929" cy="4236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Content Placeholder 2">
            <a:extLst>
              <a:ext uri="{FF2B5EF4-FFF2-40B4-BE49-F238E27FC236}">
                <a16:creationId xmlns:a16="http://schemas.microsoft.com/office/drawing/2014/main" id="{9575C54B-5D28-4E2F-B89B-80E17E150E64}"/>
              </a:ext>
            </a:extLst>
          </p:cNvPr>
          <p:cNvSpPr txBox="1">
            <a:spLocks/>
          </p:cNvSpPr>
          <p:nvPr/>
        </p:nvSpPr>
        <p:spPr bwMode="auto">
          <a:xfrm>
            <a:off x="174849" y="3341947"/>
            <a:ext cx="6264696"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342900" indent="-342900">
              <a:lnSpc>
                <a:spcPct val="90000"/>
              </a:lnSpc>
              <a:buFont typeface="Arial" panose="020B0604020202020204" pitchFamily="34" charset="0"/>
              <a:buChar char="•"/>
            </a:pPr>
            <a:r>
              <a:rPr lang="lv-LV" sz="2000" b="1" dirty="0">
                <a:solidFill>
                  <a:schemeClr val="tx2"/>
                </a:solidFill>
                <a:latin typeface="+mn-lt"/>
                <a:cs typeface="+mn-cs"/>
              </a:rPr>
              <a:t>Emisijas daudzums sekundē ir modelēšanas parametrs</a:t>
            </a:r>
            <a:r>
              <a:rPr lang="lv-LV" sz="2000" dirty="0">
                <a:solidFill>
                  <a:schemeClr val="tx2"/>
                </a:solidFill>
                <a:latin typeface="+mn-lt"/>
                <a:cs typeface="+mn-cs"/>
              </a:rPr>
              <a:t>, kas parasti aprēķināts, izmantojot vidējo emisijas vērtību ilgākā laika posmā, līdz ar ko tas nav izmantojams emisijas limitu kontrolē</a:t>
            </a:r>
          </a:p>
          <a:p>
            <a:pPr marL="342900" indent="-342900">
              <a:lnSpc>
                <a:spcPct val="90000"/>
              </a:lnSpc>
              <a:buFont typeface="Arial" panose="020B0604020202020204" pitchFamily="34" charset="0"/>
              <a:buChar char="•"/>
            </a:pPr>
            <a:endParaRPr lang="lv-LV" sz="1400" dirty="0">
              <a:solidFill>
                <a:schemeClr val="tx2"/>
              </a:solidFill>
              <a:latin typeface="+mn-lt"/>
              <a:cs typeface="+mn-cs"/>
            </a:endParaRPr>
          </a:p>
          <a:p>
            <a:pPr marL="342900" indent="-342900">
              <a:lnSpc>
                <a:spcPct val="90000"/>
              </a:lnSpc>
              <a:buFont typeface="Arial" panose="020B0604020202020204" pitchFamily="34" charset="0"/>
              <a:buChar char="•"/>
            </a:pPr>
            <a:r>
              <a:rPr lang="lv-LV" sz="2000" dirty="0">
                <a:solidFill>
                  <a:schemeClr val="tx2"/>
                </a:solidFill>
                <a:latin typeface="+mn-lt"/>
                <a:cs typeface="+mn-cs"/>
              </a:rPr>
              <a:t>g/s aprēķina atbilstoši emisiju faktoriem</a:t>
            </a:r>
          </a:p>
          <a:p>
            <a:pPr marL="342900" indent="-342900">
              <a:lnSpc>
                <a:spcPct val="90000"/>
              </a:lnSpc>
              <a:buFont typeface="Arial" panose="020B0604020202020204" pitchFamily="34" charset="0"/>
              <a:buChar char="•"/>
            </a:pPr>
            <a:endParaRPr lang="lv-LV" sz="1100" dirty="0">
              <a:solidFill>
                <a:schemeClr val="tx2"/>
              </a:solidFill>
              <a:latin typeface="+mn-lt"/>
              <a:cs typeface="+mn-cs"/>
            </a:endParaRPr>
          </a:p>
          <a:p>
            <a:pPr marL="342900" indent="-342900">
              <a:lnSpc>
                <a:spcPct val="90000"/>
              </a:lnSpc>
              <a:buFont typeface="Arial" panose="020B0604020202020204" pitchFamily="34" charset="0"/>
              <a:buChar char="•"/>
            </a:pPr>
            <a:r>
              <a:rPr lang="lv-LV" sz="2000" dirty="0">
                <a:solidFill>
                  <a:schemeClr val="tx2"/>
                </a:solidFill>
                <a:latin typeface="+mn-lt"/>
                <a:cs typeface="+mn-cs"/>
              </a:rPr>
              <a:t>Emisiju limits g/s ir vidējā stundas g/s vērtībā no maksimālās stundas vērtības gada griezumā</a:t>
            </a:r>
          </a:p>
          <a:p>
            <a:pPr marL="342900" indent="-342900">
              <a:lnSpc>
                <a:spcPct val="90000"/>
              </a:lnSpc>
              <a:buFont typeface="Arial" panose="020B0604020202020204" pitchFamily="34" charset="0"/>
              <a:buChar char="•"/>
            </a:pPr>
            <a:endParaRPr lang="lv-LV" sz="1050" dirty="0">
              <a:solidFill>
                <a:schemeClr val="tx2"/>
              </a:solidFill>
              <a:latin typeface="+mn-lt"/>
              <a:cs typeface="+mn-cs"/>
            </a:endParaRPr>
          </a:p>
          <a:p>
            <a:pPr marL="342900" indent="-342900">
              <a:lnSpc>
                <a:spcPct val="90000"/>
              </a:lnSpc>
              <a:buFont typeface="Arial" panose="020B0604020202020204" pitchFamily="34" charset="0"/>
              <a:buChar char="•"/>
            </a:pPr>
            <a:r>
              <a:rPr lang="lv-LV" sz="2000" b="1" dirty="0">
                <a:solidFill>
                  <a:schemeClr val="tx2"/>
                </a:solidFill>
                <a:latin typeface="+mn-lt"/>
                <a:cs typeface="+mn-cs"/>
              </a:rPr>
              <a:t>Emisiju limits t/gadā ≠ emisiju limitu g/s × darba stundu skaits gadā</a:t>
            </a:r>
          </a:p>
          <a:p>
            <a:pPr marL="342900" indent="-342900">
              <a:lnSpc>
                <a:spcPct val="90000"/>
              </a:lnSpc>
              <a:buFont typeface="Arial" panose="020B0604020202020204" pitchFamily="34" charset="0"/>
              <a:buChar char="•"/>
            </a:pPr>
            <a:r>
              <a:rPr lang="lv-LV" sz="2000" dirty="0">
                <a:solidFill>
                  <a:schemeClr val="accent6"/>
                </a:solidFill>
                <a:latin typeface="+mn-lt"/>
                <a:cs typeface="+mn-cs"/>
              </a:rPr>
              <a:t>(DRN aprēķina pēc t/a)</a:t>
            </a:r>
          </a:p>
        </p:txBody>
      </p:sp>
      <p:pic>
        <p:nvPicPr>
          <p:cNvPr id="11" name="Picture 10">
            <a:extLst>
              <a:ext uri="{FF2B5EF4-FFF2-40B4-BE49-F238E27FC236}">
                <a16:creationId xmlns:a16="http://schemas.microsoft.com/office/drawing/2014/main" id="{457C9563-AC36-4269-89AF-25393D2C2E1D}"/>
              </a:ext>
            </a:extLst>
          </p:cNvPr>
          <p:cNvPicPr/>
          <p:nvPr/>
        </p:nvPicPr>
        <p:blipFill>
          <a:blip r:embed="rId5"/>
          <a:stretch>
            <a:fillRect/>
          </a:stretch>
        </p:blipFill>
        <p:spPr>
          <a:xfrm>
            <a:off x="6295529" y="3299382"/>
            <a:ext cx="2988505" cy="23042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653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423651" y="305763"/>
            <a:ext cx="8186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800" b="1" dirty="0">
                <a:solidFill>
                  <a:schemeClr val="tx1">
                    <a:lumMod val="65000"/>
                    <a:lumOff val="35000"/>
                  </a:schemeClr>
                </a:solidFill>
                <a:latin typeface="+mn-lt"/>
                <a:cs typeface="+mn-cs"/>
              </a:rPr>
              <a:t>Definīcijas: mazas, vidējas, lielas jaudas SI</a:t>
            </a:r>
          </a:p>
        </p:txBody>
      </p:sp>
      <p:sp>
        <p:nvSpPr>
          <p:cNvPr id="5124" name="Content Placeholder 2"/>
          <p:cNvSpPr txBox="1">
            <a:spLocks/>
          </p:cNvSpPr>
          <p:nvPr/>
        </p:nvSpPr>
        <p:spPr bwMode="auto">
          <a:xfrm>
            <a:off x="390873" y="1052736"/>
            <a:ext cx="9145016"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90000"/>
              </a:lnSpc>
            </a:pPr>
            <a:endParaRPr lang="en-GB" sz="2400" dirty="0">
              <a:solidFill>
                <a:schemeClr val="tx1">
                  <a:lumMod val="65000"/>
                  <a:lumOff val="35000"/>
                </a:schemeClr>
              </a:solidFill>
              <a:latin typeface="+mn-lt"/>
              <a:cs typeface="+mn-cs"/>
            </a:endParaRPr>
          </a:p>
        </p:txBody>
      </p:sp>
      <p:graphicFrame>
        <p:nvGraphicFramePr>
          <p:cNvPr id="3" name="Table 3">
            <a:extLst>
              <a:ext uri="{FF2B5EF4-FFF2-40B4-BE49-F238E27FC236}">
                <a16:creationId xmlns:a16="http://schemas.microsoft.com/office/drawing/2014/main" id="{31AFF33E-D3B6-4268-B350-6E38FCFC0AFC}"/>
              </a:ext>
            </a:extLst>
          </p:cNvPr>
          <p:cNvGraphicFramePr>
            <a:graphicFrameLocks noGrp="1"/>
          </p:cNvGraphicFramePr>
          <p:nvPr>
            <p:extLst>
              <p:ext uri="{D42A27DB-BD31-4B8C-83A1-F6EECF244321}">
                <p14:modId xmlns:p14="http://schemas.microsoft.com/office/powerpoint/2010/main" val="1852736494"/>
              </p:ext>
            </p:extLst>
          </p:nvPr>
        </p:nvGraphicFramePr>
        <p:xfrm>
          <a:off x="571500" y="1271058"/>
          <a:ext cx="7812261" cy="5038263"/>
        </p:xfrm>
        <a:graphic>
          <a:graphicData uri="http://schemas.openxmlformats.org/drawingml/2006/table">
            <a:tbl>
              <a:tblPr firstRow="1" bandRow="1">
                <a:tableStyleId>{2D5ABB26-0587-4C30-8999-92F81FD0307C}</a:tableStyleId>
              </a:tblPr>
              <a:tblGrid>
                <a:gridCol w="2604087">
                  <a:extLst>
                    <a:ext uri="{9D8B030D-6E8A-4147-A177-3AD203B41FA5}">
                      <a16:colId xmlns:a16="http://schemas.microsoft.com/office/drawing/2014/main" val="846410579"/>
                    </a:ext>
                  </a:extLst>
                </a:gridCol>
                <a:gridCol w="2604087">
                  <a:extLst>
                    <a:ext uri="{9D8B030D-6E8A-4147-A177-3AD203B41FA5}">
                      <a16:colId xmlns:a16="http://schemas.microsoft.com/office/drawing/2014/main" val="960192704"/>
                    </a:ext>
                  </a:extLst>
                </a:gridCol>
                <a:gridCol w="2604087">
                  <a:extLst>
                    <a:ext uri="{9D8B030D-6E8A-4147-A177-3AD203B41FA5}">
                      <a16:colId xmlns:a16="http://schemas.microsoft.com/office/drawing/2014/main" val="2931387988"/>
                    </a:ext>
                  </a:extLst>
                </a:gridCol>
              </a:tblGrid>
              <a:tr h="1679421">
                <a:tc>
                  <a:txBody>
                    <a:bodyPr/>
                    <a:lstStyle/>
                    <a:p>
                      <a:pPr algn="ctr"/>
                      <a:r>
                        <a:rPr lang="lv-LV" b="1" dirty="0">
                          <a:solidFill>
                            <a:schemeClr val="tx1">
                              <a:lumMod val="65000"/>
                              <a:lumOff val="35000"/>
                            </a:schemeClr>
                          </a:solidFill>
                        </a:rPr>
                        <a:t>Mazas jaudas SI</a:t>
                      </a:r>
                    </a:p>
                  </a:txBody>
                  <a:tcPr/>
                </a:tc>
                <a:tc>
                  <a:txBody>
                    <a:bodyPr/>
                    <a:lstStyle/>
                    <a:p>
                      <a:pPr algn="ctr"/>
                      <a:r>
                        <a:rPr lang="lv-LV" sz="1800" b="1" kern="1200" dirty="0">
                          <a:solidFill>
                            <a:schemeClr val="tx1">
                              <a:lumMod val="65000"/>
                              <a:lumOff val="35000"/>
                            </a:schemeClr>
                          </a:solidFill>
                        </a:rPr>
                        <a:t>Iekārtas ar kopējo nominālo ievadīto siltuma jaudu ≥0,2 MW un  &lt;1 MW</a:t>
                      </a:r>
                      <a:endParaRPr lang="lv-LV" sz="1800" b="1" kern="1200" dirty="0">
                        <a:solidFill>
                          <a:schemeClr val="tx1">
                            <a:lumMod val="65000"/>
                            <a:lumOff val="35000"/>
                          </a:schemeClr>
                        </a:solidFill>
                        <a:latin typeface="+mn-lt"/>
                        <a:ea typeface="+mn-ea"/>
                        <a:cs typeface="+mn-cs"/>
                      </a:endParaRPr>
                    </a:p>
                  </a:txBody>
                  <a:tcPr anchor="ctr"/>
                </a:tc>
                <a:tc>
                  <a:txBody>
                    <a:bodyPr/>
                    <a:lstStyle/>
                    <a:p>
                      <a:pPr algn="ctr"/>
                      <a:r>
                        <a:rPr lang="lv-LV" dirty="0">
                          <a:solidFill>
                            <a:schemeClr val="tx1">
                              <a:lumMod val="65000"/>
                              <a:lumOff val="35000"/>
                            </a:schemeClr>
                          </a:solidFill>
                        </a:rPr>
                        <a:t>MK not. Nr. 17 + </a:t>
                      </a:r>
                      <a:r>
                        <a:rPr lang="lv-LV" i="1" dirty="0">
                          <a:solidFill>
                            <a:schemeClr val="tx1">
                              <a:lumMod val="65000"/>
                              <a:lumOff val="35000"/>
                            </a:schemeClr>
                          </a:solidFill>
                        </a:rPr>
                        <a:t>Noteikumi par ekodizaina prasībām ar enerģiju saistītām precēm (produktiem)</a:t>
                      </a:r>
                    </a:p>
                  </a:txBody>
                  <a:tcPr anchor="ctr"/>
                </a:tc>
                <a:extLst>
                  <a:ext uri="{0D108BD9-81ED-4DB2-BD59-A6C34878D82A}">
                    <a16:rowId xmlns:a16="http://schemas.microsoft.com/office/drawing/2014/main" val="3951519075"/>
                  </a:ext>
                </a:extLst>
              </a:tr>
              <a:tr h="16794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b="1" dirty="0">
                          <a:solidFill>
                            <a:schemeClr val="tx1">
                              <a:lumMod val="65000"/>
                              <a:lumOff val="35000"/>
                            </a:schemeClr>
                          </a:solidFill>
                        </a:rPr>
                        <a:t>Vidējas jaudas SI</a:t>
                      </a:r>
                    </a:p>
                    <a:p>
                      <a:endParaRPr lang="lv-LV"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800" b="1" kern="1200" dirty="0">
                          <a:solidFill>
                            <a:schemeClr val="tx1">
                              <a:lumMod val="65000"/>
                              <a:lumOff val="35000"/>
                            </a:schemeClr>
                          </a:solidFill>
                        </a:rPr>
                        <a:t>Iekārtas ar kopējo nominālo ievadīto siltuma jaudu ≥1 MW un &lt;50 MW</a:t>
                      </a:r>
                      <a:endParaRPr lang="lv-LV" dirty="0"/>
                    </a:p>
                  </a:txBody>
                  <a:tcPr anchor="ctr"/>
                </a:tc>
                <a:tc>
                  <a:txBody>
                    <a:bodyPr/>
                    <a:lstStyle/>
                    <a:p>
                      <a:pPr algn="ctr"/>
                      <a:r>
                        <a:rPr lang="lv-LV" dirty="0">
                          <a:solidFill>
                            <a:schemeClr val="tx1">
                              <a:lumMod val="65000"/>
                              <a:lumOff val="35000"/>
                            </a:schemeClr>
                          </a:solidFill>
                        </a:rPr>
                        <a:t>MK not. Nr. 17 </a:t>
                      </a:r>
                      <a:endParaRPr lang="lv-LV" dirty="0"/>
                    </a:p>
                  </a:txBody>
                  <a:tcPr anchor="ctr"/>
                </a:tc>
                <a:extLst>
                  <a:ext uri="{0D108BD9-81ED-4DB2-BD59-A6C34878D82A}">
                    <a16:rowId xmlns:a16="http://schemas.microsoft.com/office/drawing/2014/main" val="3126352775"/>
                  </a:ext>
                </a:extLst>
              </a:tr>
              <a:tr h="16794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b="1" dirty="0">
                          <a:solidFill>
                            <a:schemeClr val="tx1">
                              <a:lumMod val="65000"/>
                              <a:lumOff val="35000"/>
                            </a:schemeClr>
                          </a:solidFill>
                        </a:rPr>
                        <a:t>Lielas jaudas SI</a:t>
                      </a:r>
                    </a:p>
                    <a:p>
                      <a:endParaRPr lang="lv-LV"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800" b="1" kern="1200" dirty="0">
                          <a:solidFill>
                            <a:schemeClr val="tx1">
                              <a:lumMod val="65000"/>
                              <a:lumOff val="35000"/>
                            </a:schemeClr>
                          </a:solidFill>
                        </a:rPr>
                        <a:t>Iekārtas ar kopējo nominālo ievadīto siltuma jaudu ≥50 MW</a:t>
                      </a:r>
                      <a:endParaRPr lang="lv-LV" dirty="0"/>
                    </a:p>
                  </a:txBody>
                  <a:tcPr anchor="ctr"/>
                </a:tc>
                <a:tc>
                  <a:txBody>
                    <a:bodyPr/>
                    <a:lstStyle/>
                    <a:p>
                      <a:pPr algn="ctr"/>
                      <a:r>
                        <a:rPr lang="lv-LV" dirty="0">
                          <a:solidFill>
                            <a:schemeClr val="tx1">
                              <a:lumMod val="65000"/>
                              <a:lumOff val="35000"/>
                            </a:schemeClr>
                          </a:solidFill>
                        </a:rPr>
                        <a:t>MK not. Nr. 17 + LPTP</a:t>
                      </a:r>
                      <a:endParaRPr lang="lv-LV" dirty="0"/>
                    </a:p>
                  </a:txBody>
                  <a:tcPr anchor="ctr"/>
                </a:tc>
                <a:extLst>
                  <a:ext uri="{0D108BD9-81ED-4DB2-BD59-A6C34878D82A}">
                    <a16:rowId xmlns:a16="http://schemas.microsoft.com/office/drawing/2014/main" val="3551772915"/>
                  </a:ext>
                </a:extLst>
              </a:tr>
            </a:tbl>
          </a:graphicData>
        </a:graphic>
      </p:graphicFrame>
      <p:pic>
        <p:nvPicPr>
          <p:cNvPr id="12" name="Picture 11">
            <a:extLst>
              <a:ext uri="{FF2B5EF4-FFF2-40B4-BE49-F238E27FC236}">
                <a16:creationId xmlns:a16="http://schemas.microsoft.com/office/drawing/2014/main" id="{49E7F681-88FB-4FEE-8360-055B1E4985AF}"/>
              </a:ext>
            </a:extLst>
          </p:cNvPr>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l="62281" b="15159"/>
          <a:stretch/>
        </p:blipFill>
        <p:spPr bwMode="auto">
          <a:xfrm>
            <a:off x="1759025" y="1772816"/>
            <a:ext cx="240665" cy="516255"/>
          </a:xfrm>
          <a:prstGeom prst="rect">
            <a:avLst/>
          </a:prstGeom>
          <a:noFill/>
        </p:spPr>
      </p:pic>
      <p:pic>
        <p:nvPicPr>
          <p:cNvPr id="13" name="Picture 12">
            <a:extLst>
              <a:ext uri="{FF2B5EF4-FFF2-40B4-BE49-F238E27FC236}">
                <a16:creationId xmlns:a16="http://schemas.microsoft.com/office/drawing/2014/main" id="{CE9E4872-EA53-40C4-BE19-98BBBCCF1F38}"/>
              </a:ext>
            </a:extLst>
          </p:cNvPr>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l="62281" b="15159"/>
          <a:stretch/>
        </p:blipFill>
        <p:spPr bwMode="auto">
          <a:xfrm>
            <a:off x="1673617" y="3406407"/>
            <a:ext cx="411480" cy="882015"/>
          </a:xfrm>
          <a:prstGeom prst="rect">
            <a:avLst/>
          </a:prstGeom>
          <a:noFill/>
        </p:spPr>
      </p:pic>
      <p:pic>
        <p:nvPicPr>
          <p:cNvPr id="14" name="Picture 13">
            <a:extLst>
              <a:ext uri="{FF2B5EF4-FFF2-40B4-BE49-F238E27FC236}">
                <a16:creationId xmlns:a16="http://schemas.microsoft.com/office/drawing/2014/main" id="{BC35920B-4FCC-45ED-9BAF-7652A8B03C00}"/>
              </a:ext>
            </a:extLst>
          </p:cNvPr>
          <p:cNvPicPr/>
          <p:nvPr/>
        </p:nvPicPr>
        <p:blipFill rotWithShape="1">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l="62281" b="15159"/>
          <a:stretch/>
        </p:blipFill>
        <p:spPr bwMode="auto">
          <a:xfrm>
            <a:off x="1597099" y="4978660"/>
            <a:ext cx="564515" cy="1209675"/>
          </a:xfrm>
          <a:prstGeom prst="rect">
            <a:avLst/>
          </a:prstGeom>
          <a:noFill/>
        </p:spPr>
      </p:pic>
    </p:spTree>
    <p:extLst>
      <p:ext uri="{BB962C8B-B14F-4D97-AF65-F5344CB8AC3E}">
        <p14:creationId xmlns:p14="http://schemas.microsoft.com/office/powerpoint/2010/main" val="33234265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635793" y="274638"/>
            <a:ext cx="8798806"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800" b="1" dirty="0">
                <a:solidFill>
                  <a:schemeClr val="tx1">
                    <a:lumMod val="65000"/>
                    <a:lumOff val="35000"/>
                  </a:schemeClr>
                </a:solidFill>
                <a:latin typeface="+mn-lt"/>
                <a:cs typeface="+mn-cs"/>
              </a:rPr>
              <a:t>Mērījumi: skaits un ilgums</a:t>
            </a:r>
          </a:p>
        </p:txBody>
      </p:sp>
      <p:sp>
        <p:nvSpPr>
          <p:cNvPr id="5124" name="Content Placeholder 2"/>
          <p:cNvSpPr txBox="1">
            <a:spLocks/>
          </p:cNvSpPr>
          <p:nvPr/>
        </p:nvSpPr>
        <p:spPr bwMode="auto">
          <a:xfrm>
            <a:off x="174849" y="1052735"/>
            <a:ext cx="9145016"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r>
              <a:rPr lang="lv-LV" sz="2000" b="1" i="1" dirty="0">
                <a:solidFill>
                  <a:schemeClr val="tx2"/>
                </a:solidFill>
              </a:rPr>
              <a:t>Individuālo mērījumu (paraugu) skaits un ilgums</a:t>
            </a:r>
          </a:p>
          <a:p>
            <a:pPr lvl="0"/>
            <a:endParaRPr lang="lv-LV" sz="2000" dirty="0">
              <a:solidFill>
                <a:schemeClr val="bg2">
                  <a:lumMod val="25000"/>
                </a:schemeClr>
              </a:solidFill>
            </a:endParaRPr>
          </a:p>
          <a:p>
            <a:pPr marL="342900" lvl="0" indent="-342900">
              <a:buFont typeface="Arial" panose="020B0604020202020204" pitchFamily="34" charset="0"/>
              <a:buChar char="•"/>
            </a:pPr>
            <a:r>
              <a:rPr lang="lv-LV" sz="2400" dirty="0">
                <a:solidFill>
                  <a:schemeClr val="bg2">
                    <a:lumMod val="25000"/>
                  </a:schemeClr>
                </a:solidFill>
              </a:rPr>
              <a:t>Papildus paraugu ņemšanas laiku un ilgumu nosaka emisiju svārstības noteiktā sadedzināšanas iekārtā, ievērojot iespējamo starpību starp:</a:t>
            </a:r>
          </a:p>
          <a:p>
            <a:pPr marL="1085850" lvl="1" indent="-342900">
              <a:buFont typeface="Wingdings" panose="05000000000000000000" pitchFamily="2" charset="2"/>
              <a:buChar char="§"/>
            </a:pPr>
            <a:r>
              <a:rPr lang="lv-LV" sz="2000" dirty="0">
                <a:solidFill>
                  <a:schemeClr val="bg2">
                    <a:lumMod val="25000"/>
                  </a:schemeClr>
                </a:solidFill>
              </a:rPr>
              <a:t>nepārtrauktiem procesiem (vienmērīgs laika griezumā);</a:t>
            </a:r>
          </a:p>
          <a:p>
            <a:pPr marL="1085850" lvl="1" indent="-342900">
              <a:buFont typeface="Wingdings" panose="05000000000000000000" pitchFamily="2" charset="2"/>
              <a:buChar char="§"/>
            </a:pPr>
            <a:r>
              <a:rPr lang="lv-LV" sz="2000" dirty="0">
                <a:solidFill>
                  <a:schemeClr val="bg2">
                    <a:lumMod val="25000"/>
                  </a:schemeClr>
                </a:solidFill>
              </a:rPr>
              <a:t>nepārtrauktiem procesiem ar noteiktām izmaiņām laika griezumā;</a:t>
            </a:r>
          </a:p>
          <a:p>
            <a:pPr marL="1085850" lvl="1" indent="-342900">
              <a:buFont typeface="Wingdings" panose="05000000000000000000" pitchFamily="2" charset="2"/>
              <a:buChar char="§"/>
            </a:pPr>
            <a:r>
              <a:rPr lang="lv-LV" sz="2000" dirty="0">
                <a:solidFill>
                  <a:schemeClr val="bg2">
                    <a:lumMod val="25000"/>
                  </a:schemeClr>
                </a:solidFill>
              </a:rPr>
              <a:t>periodiskiem procesiem.</a:t>
            </a:r>
          </a:p>
          <a:p>
            <a:pPr marL="342900" lvl="0" indent="-342900">
              <a:buFont typeface="Arial" panose="020B0604020202020204" pitchFamily="34" charset="0"/>
              <a:buChar char="•"/>
            </a:pPr>
            <a:r>
              <a:rPr lang="lv-LV" sz="2400" dirty="0">
                <a:solidFill>
                  <a:schemeClr val="bg2">
                    <a:lumMod val="25000"/>
                  </a:schemeClr>
                </a:solidFill>
              </a:rPr>
              <a:t>Vidējas jaudas sadedzināšanas iekārtām, kuru darbību reglamentē Noteikumi, lielākoties raksturīgs </a:t>
            </a:r>
            <a:r>
              <a:rPr lang="lv-LV" sz="2400" b="1" dirty="0">
                <a:solidFill>
                  <a:schemeClr val="bg2">
                    <a:lumMod val="25000"/>
                  </a:schemeClr>
                </a:solidFill>
              </a:rPr>
              <a:t>nepārtraukts darbības režīms ar salīdzinoši stabiliem darbības parametriem ilgākā laikā periodā</a:t>
            </a:r>
            <a:r>
              <a:rPr lang="lv-LV" sz="2400" dirty="0">
                <a:solidFill>
                  <a:schemeClr val="bg2">
                    <a:lumMod val="25000"/>
                  </a:schemeClr>
                </a:solidFill>
              </a:rPr>
              <a:t>.</a:t>
            </a:r>
          </a:p>
          <a:p>
            <a:pPr marL="342900" lvl="0" indent="-342900">
              <a:buFont typeface="Arial" panose="020B0604020202020204" pitchFamily="34" charset="0"/>
              <a:buChar char="•"/>
            </a:pPr>
            <a:r>
              <a:rPr lang="lv-LV" sz="2400" dirty="0">
                <a:solidFill>
                  <a:schemeClr val="bg2">
                    <a:lumMod val="25000"/>
                  </a:schemeClr>
                </a:solidFill>
              </a:rPr>
              <a:t>Attiecīgi individuālā mērījuma ilgums = </a:t>
            </a:r>
            <a:r>
              <a:rPr lang="lv-LV" sz="2400" b="1" dirty="0">
                <a:solidFill>
                  <a:schemeClr val="bg2">
                    <a:lumMod val="25000"/>
                  </a:schemeClr>
                </a:solidFill>
              </a:rPr>
              <a:t>30 minūtes</a:t>
            </a:r>
          </a:p>
          <a:p>
            <a:pPr marL="342900" lvl="0" indent="-342900">
              <a:buFont typeface="Arial" panose="020B0604020202020204" pitchFamily="34" charset="0"/>
              <a:buChar char="•"/>
            </a:pPr>
            <a:r>
              <a:rPr lang="lv-LV" sz="2200" dirty="0">
                <a:solidFill>
                  <a:schemeClr val="bg2">
                    <a:lumMod val="25000"/>
                  </a:schemeClr>
                </a:solidFill>
              </a:rPr>
              <a:t>Atsevišķos gadījumos, piemēram, veicot karstā ūdens sagatavošanas katla dūmgāzu testēšanu vasaras periodā, ir grūti nodrošināt iekārtas darbību ar pilnu jaudu 30 minūšu ilgā periodā; šādos gadījumos individuālā mērījuma ilgums var būt īsāks, ja iegūtās 30 minūšu vidējās vērtības nodrošina 95% ticamības līmeni </a:t>
            </a:r>
            <a:endParaRPr lang="lv-LV" sz="22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en-GB" sz="1450" i="1" dirty="0"/>
          </a:p>
        </p:txBody>
      </p:sp>
    </p:spTree>
    <p:extLst>
      <p:ext uri="{BB962C8B-B14F-4D97-AF65-F5344CB8AC3E}">
        <p14:creationId xmlns:p14="http://schemas.microsoft.com/office/powerpoint/2010/main" val="32504546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635793" y="274638"/>
            <a:ext cx="8798806"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a:r>
              <a:rPr lang="lv-LV" sz="2800" b="1" dirty="0">
                <a:solidFill>
                  <a:schemeClr val="tx1">
                    <a:lumMod val="65000"/>
                    <a:lumOff val="35000"/>
                  </a:schemeClr>
                </a:solidFill>
                <a:latin typeface="+mn-lt"/>
                <a:ea typeface="+mn-ea"/>
                <a:cs typeface="+mn-cs"/>
              </a:rPr>
              <a:t>Mērījumi – svarīgi atcerēties!!!</a:t>
            </a:r>
            <a:endParaRPr lang="en-GB" sz="2800" b="1" dirty="0">
              <a:solidFill>
                <a:schemeClr val="tx1">
                  <a:lumMod val="65000"/>
                  <a:lumOff val="35000"/>
                </a:schemeClr>
              </a:solidFill>
              <a:latin typeface="+mn-lt"/>
              <a:ea typeface="+mn-ea"/>
              <a:cs typeface="+mn-cs"/>
            </a:endParaRPr>
          </a:p>
        </p:txBody>
      </p:sp>
      <p:sp>
        <p:nvSpPr>
          <p:cNvPr id="5124" name="Content Placeholder 2"/>
          <p:cNvSpPr txBox="1">
            <a:spLocks/>
          </p:cNvSpPr>
          <p:nvPr/>
        </p:nvSpPr>
        <p:spPr bwMode="auto">
          <a:xfrm>
            <a:off x="635793" y="1439863"/>
            <a:ext cx="9145016"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a:r>
              <a:rPr lang="lv-LV" sz="2800" dirty="0">
                <a:solidFill>
                  <a:schemeClr val="tx1">
                    <a:lumMod val="65000"/>
                    <a:lumOff val="35000"/>
                  </a:schemeClr>
                </a:solidFill>
              </a:rPr>
              <a:t>Robežvērtības un limitus izsaka kā vielas koncentrāciju (mg/</a:t>
            </a:r>
            <a:r>
              <a:rPr lang="lv-LV" sz="2800" b="1" dirty="0">
                <a:solidFill>
                  <a:schemeClr val="tx1">
                    <a:lumMod val="65000"/>
                    <a:lumOff val="35000"/>
                  </a:schemeClr>
                </a:solidFill>
              </a:rPr>
              <a:t>N</a:t>
            </a:r>
            <a:r>
              <a:rPr lang="lv-LV" sz="2800" dirty="0">
                <a:solidFill>
                  <a:schemeClr val="tx1">
                    <a:lumMod val="65000"/>
                    <a:lumOff val="35000"/>
                  </a:schemeClr>
                </a:solidFill>
              </a:rPr>
              <a:t>m</a:t>
            </a:r>
            <a:r>
              <a:rPr lang="lv-LV" sz="2800" baseline="30000" dirty="0">
                <a:solidFill>
                  <a:schemeClr val="tx1">
                    <a:lumMod val="65000"/>
                    <a:lumOff val="35000"/>
                  </a:schemeClr>
                </a:solidFill>
              </a:rPr>
              <a:t>3</a:t>
            </a:r>
            <a:r>
              <a:rPr lang="lv-LV" sz="2800" dirty="0">
                <a:solidFill>
                  <a:schemeClr val="tx1">
                    <a:lumMod val="65000"/>
                    <a:lumOff val="35000"/>
                  </a:schemeClr>
                </a:solidFill>
              </a:rPr>
              <a:t>) pie </a:t>
            </a:r>
            <a:r>
              <a:rPr lang="lv-LV" sz="2800" b="1" dirty="0">
                <a:solidFill>
                  <a:schemeClr val="tx1">
                    <a:lumMod val="65000"/>
                    <a:lumOff val="35000"/>
                  </a:schemeClr>
                </a:solidFill>
              </a:rPr>
              <a:t>noteikta skābekļa satura sausā gāzē</a:t>
            </a:r>
          </a:p>
          <a:p>
            <a:pPr marL="914400" lvl="1" indent="-457200" algn="l">
              <a:buFont typeface="Wingdings" panose="05000000000000000000" pitchFamily="2" charset="2"/>
              <a:buChar char="Ø"/>
            </a:pPr>
            <a:r>
              <a:rPr lang="lv-LV" sz="2400" dirty="0">
                <a:solidFill>
                  <a:schemeClr val="tx1">
                    <a:lumMod val="65000"/>
                    <a:lumOff val="35000"/>
                  </a:schemeClr>
                </a:solidFill>
              </a:rPr>
              <a:t>273,15 K temperatūra</a:t>
            </a:r>
          </a:p>
          <a:p>
            <a:pPr marL="914400" lvl="1" indent="-457200" algn="l">
              <a:buFont typeface="Wingdings" panose="05000000000000000000" pitchFamily="2" charset="2"/>
              <a:buChar char="Ø"/>
            </a:pPr>
            <a:r>
              <a:rPr lang="lv-LV" sz="2400" dirty="0">
                <a:solidFill>
                  <a:schemeClr val="tx1">
                    <a:lumMod val="65000"/>
                    <a:lumOff val="35000"/>
                  </a:schemeClr>
                </a:solidFill>
              </a:rPr>
              <a:t>spiediens 101,3 </a:t>
            </a:r>
            <a:r>
              <a:rPr lang="lv-LV" sz="2400" dirty="0" err="1">
                <a:solidFill>
                  <a:schemeClr val="tx1">
                    <a:lumMod val="65000"/>
                    <a:lumOff val="35000"/>
                  </a:schemeClr>
                </a:solidFill>
              </a:rPr>
              <a:t>kPa</a:t>
            </a:r>
            <a:endParaRPr lang="lv-LV" sz="2400" dirty="0">
              <a:solidFill>
                <a:schemeClr val="tx1">
                  <a:lumMod val="65000"/>
                  <a:lumOff val="35000"/>
                </a:schemeClr>
              </a:solidFill>
            </a:endParaRPr>
          </a:p>
          <a:p>
            <a:pPr marL="914400" lvl="1" indent="-457200" algn="l">
              <a:buFont typeface="Wingdings" panose="05000000000000000000" pitchFamily="2" charset="2"/>
              <a:buChar char="Ø"/>
            </a:pPr>
            <a:r>
              <a:rPr lang="lv-LV" sz="2400" dirty="0">
                <a:solidFill>
                  <a:schemeClr val="tx1">
                    <a:lumMod val="65000"/>
                    <a:lumOff val="35000"/>
                  </a:schemeClr>
                </a:solidFill>
              </a:rPr>
              <a:t>sausas atgāzes - korekcija pēc ūdens tvaiku satura</a:t>
            </a:r>
          </a:p>
          <a:p>
            <a:pPr marL="914400" lvl="1" indent="-457200" algn="l">
              <a:buFont typeface="Wingdings" panose="05000000000000000000" pitchFamily="2" charset="2"/>
              <a:buChar char="Ø"/>
            </a:pPr>
            <a:r>
              <a:rPr lang="lv-LV" sz="2400" dirty="0">
                <a:solidFill>
                  <a:schemeClr val="tx1">
                    <a:lumMod val="65000"/>
                    <a:lumOff val="35000"/>
                  </a:schemeClr>
                </a:solidFill>
              </a:rPr>
              <a:t>korekcija pie standartizēta O</a:t>
            </a:r>
            <a:r>
              <a:rPr lang="lv-LV" sz="2400" baseline="-25000" dirty="0">
                <a:solidFill>
                  <a:schemeClr val="tx1">
                    <a:lumMod val="65000"/>
                    <a:lumOff val="35000"/>
                  </a:schemeClr>
                </a:solidFill>
              </a:rPr>
              <a:t>2</a:t>
            </a:r>
            <a:r>
              <a:rPr lang="lv-LV" sz="2400" dirty="0">
                <a:solidFill>
                  <a:schemeClr val="tx1">
                    <a:lumMod val="65000"/>
                    <a:lumOff val="35000"/>
                  </a:schemeClr>
                </a:solidFill>
              </a:rPr>
              <a:t> satura</a:t>
            </a:r>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en-GB" sz="1450" i="1" dirty="0"/>
          </a:p>
        </p:txBody>
      </p:sp>
    </p:spTree>
    <p:extLst>
      <p:ext uri="{BB962C8B-B14F-4D97-AF65-F5344CB8AC3E}">
        <p14:creationId xmlns:p14="http://schemas.microsoft.com/office/powerpoint/2010/main" val="9401469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635793" y="274638"/>
            <a:ext cx="8798806"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800" b="1" dirty="0">
                <a:solidFill>
                  <a:schemeClr val="tx1">
                    <a:lumMod val="65000"/>
                    <a:lumOff val="35000"/>
                  </a:schemeClr>
                </a:solidFill>
              </a:rPr>
              <a:t>Temperatūras un spiediena korekcija</a:t>
            </a:r>
            <a:endParaRPr lang="en-GB" sz="2800" b="1" dirty="0">
              <a:solidFill>
                <a:schemeClr val="tx1">
                  <a:lumMod val="65000"/>
                  <a:lumOff val="35000"/>
                </a:schemeClr>
              </a:solidFill>
            </a:endParaRPr>
          </a:p>
        </p:txBody>
      </p:sp>
      <p:sp>
        <p:nvSpPr>
          <p:cNvPr id="8" name="TextBox 7">
            <a:extLst>
              <a:ext uri="{FF2B5EF4-FFF2-40B4-BE49-F238E27FC236}">
                <a16:creationId xmlns:a16="http://schemas.microsoft.com/office/drawing/2014/main" id="{C3AE482D-D7B1-407B-B5F5-D8864DCB3C75}"/>
              </a:ext>
            </a:extLst>
          </p:cNvPr>
          <p:cNvSpPr txBox="1"/>
          <p:nvPr/>
        </p:nvSpPr>
        <p:spPr>
          <a:xfrm>
            <a:off x="750913" y="1340768"/>
            <a:ext cx="7848871" cy="4708981"/>
          </a:xfrm>
          <a:prstGeom prst="rect">
            <a:avLst/>
          </a:prstGeom>
          <a:noFill/>
        </p:spPr>
        <p:txBody>
          <a:bodyPr wrap="square">
            <a:spAutoFit/>
          </a:bodyPr>
          <a:lstStyle/>
          <a:p>
            <a:r>
              <a:rPr lang="lv-LV" sz="2000" dirty="0">
                <a:solidFill>
                  <a:schemeClr val="tx1">
                    <a:lumMod val="65000"/>
                    <a:lumOff val="35000"/>
                  </a:schemeClr>
                </a:solidFill>
              </a:rPr>
              <a:t>Lai izteiktu koncentrāciju, kas noteikta pie faktiskās temperatūras, kā koncentrāciju pie 275,15 K iegūtā vērtība jāreizina ar koeficientu </a:t>
            </a:r>
            <a:r>
              <a:rPr lang="lv-LV" sz="2000" dirty="0" err="1">
                <a:solidFill>
                  <a:schemeClr val="tx1">
                    <a:lumMod val="65000"/>
                    <a:lumOff val="35000"/>
                  </a:schemeClr>
                </a:solidFill>
              </a:rPr>
              <a:t>Ft</a:t>
            </a:r>
            <a:r>
              <a:rPr lang="lv-LV" sz="2000" dirty="0">
                <a:solidFill>
                  <a:schemeClr val="tx1">
                    <a:lumMod val="65000"/>
                    <a:lumOff val="35000"/>
                  </a:schemeClr>
                </a:solidFill>
              </a:rPr>
              <a:t>:</a:t>
            </a:r>
          </a:p>
          <a:p>
            <a:endParaRPr lang="en-GB" sz="2000" dirty="0">
              <a:solidFill>
                <a:schemeClr val="tx1">
                  <a:lumMod val="65000"/>
                  <a:lumOff val="35000"/>
                </a:schemeClr>
              </a:solidFill>
            </a:endParaRPr>
          </a:p>
          <a:p>
            <a:endParaRPr lang="en-GB" sz="2000" dirty="0">
              <a:solidFill>
                <a:schemeClr val="tx1">
                  <a:lumMod val="65000"/>
                  <a:lumOff val="35000"/>
                </a:schemeClr>
              </a:solidFill>
            </a:endParaRPr>
          </a:p>
          <a:p>
            <a:endParaRPr lang="lv-LV" sz="2000" dirty="0">
              <a:solidFill>
                <a:schemeClr val="tx1">
                  <a:lumMod val="65000"/>
                  <a:lumOff val="35000"/>
                </a:schemeClr>
              </a:solidFill>
            </a:endParaRPr>
          </a:p>
          <a:p>
            <a:endParaRPr lang="lv-LV" sz="2000" dirty="0">
              <a:solidFill>
                <a:schemeClr val="tx1">
                  <a:lumMod val="65000"/>
                  <a:lumOff val="35000"/>
                </a:schemeClr>
              </a:solidFill>
            </a:endParaRPr>
          </a:p>
          <a:p>
            <a:r>
              <a:rPr lang="lv-LV" sz="2000" dirty="0">
                <a:solidFill>
                  <a:schemeClr val="tx1">
                    <a:lumMod val="65000"/>
                    <a:lumOff val="35000"/>
                  </a:schemeClr>
                </a:solidFill>
              </a:rPr>
              <a:t>kur T ir dūmgāzu faktiskā temperatūra (K).</a:t>
            </a:r>
          </a:p>
          <a:p>
            <a:endParaRPr lang="en-GB" sz="2000" dirty="0">
              <a:solidFill>
                <a:schemeClr val="tx1">
                  <a:lumMod val="65000"/>
                  <a:lumOff val="35000"/>
                </a:schemeClr>
              </a:solidFill>
            </a:endParaRPr>
          </a:p>
          <a:p>
            <a:r>
              <a:rPr lang="lv-LV" sz="2000" dirty="0">
                <a:solidFill>
                  <a:schemeClr val="tx1">
                    <a:lumMod val="65000"/>
                    <a:lumOff val="35000"/>
                  </a:schemeClr>
                </a:solidFill>
              </a:rPr>
              <a:t>Lai izteiktu koncentrāciju, kas noteikta pie faktiskā spiediena, kā koncentrāciju pie </a:t>
            </a:r>
            <a:r>
              <a:rPr lang="en-GB" sz="2000" dirty="0">
                <a:solidFill>
                  <a:schemeClr val="tx1">
                    <a:lumMod val="65000"/>
                    <a:lumOff val="35000"/>
                  </a:schemeClr>
                </a:solidFill>
              </a:rPr>
              <a:t>101.325 kPa, </a:t>
            </a:r>
            <a:r>
              <a:rPr lang="lv-LV" sz="2000" dirty="0">
                <a:solidFill>
                  <a:schemeClr val="tx1">
                    <a:lumMod val="65000"/>
                    <a:lumOff val="35000"/>
                  </a:schemeClr>
                </a:solidFill>
              </a:rPr>
              <a:t>iegūtā vērtība jāreizina ar koeficientu</a:t>
            </a:r>
            <a:r>
              <a:rPr lang="en-GB" sz="2000" dirty="0">
                <a:solidFill>
                  <a:schemeClr val="tx1">
                    <a:lumMod val="65000"/>
                    <a:lumOff val="35000"/>
                  </a:schemeClr>
                </a:solidFill>
              </a:rPr>
              <a:t> </a:t>
            </a:r>
            <a:r>
              <a:rPr lang="en-GB" sz="2000" dirty="0" err="1">
                <a:solidFill>
                  <a:schemeClr val="tx1">
                    <a:lumMod val="65000"/>
                    <a:lumOff val="35000"/>
                  </a:schemeClr>
                </a:solidFill>
              </a:rPr>
              <a:t>Fp</a:t>
            </a:r>
            <a:r>
              <a:rPr lang="en-GB" sz="2000" dirty="0">
                <a:solidFill>
                  <a:schemeClr val="tx1">
                    <a:lumMod val="65000"/>
                    <a:lumOff val="35000"/>
                  </a:schemeClr>
                </a:solidFill>
              </a:rPr>
              <a:t>:</a:t>
            </a:r>
          </a:p>
          <a:p>
            <a:endParaRPr lang="en-GB" sz="2000" dirty="0">
              <a:solidFill>
                <a:schemeClr val="tx1">
                  <a:lumMod val="65000"/>
                  <a:lumOff val="35000"/>
                </a:schemeClr>
              </a:solidFill>
            </a:endParaRPr>
          </a:p>
          <a:p>
            <a:endParaRPr lang="en-GB" sz="2000" dirty="0">
              <a:solidFill>
                <a:schemeClr val="tx1">
                  <a:lumMod val="65000"/>
                  <a:lumOff val="35000"/>
                </a:schemeClr>
              </a:solidFill>
            </a:endParaRPr>
          </a:p>
          <a:p>
            <a:endParaRPr lang="lv-LV" sz="2000" dirty="0">
              <a:solidFill>
                <a:schemeClr val="tx1">
                  <a:lumMod val="65000"/>
                  <a:lumOff val="35000"/>
                </a:schemeClr>
              </a:solidFill>
            </a:endParaRPr>
          </a:p>
          <a:p>
            <a:endParaRPr lang="lv-LV" sz="2000" dirty="0">
              <a:solidFill>
                <a:schemeClr val="tx1">
                  <a:lumMod val="65000"/>
                  <a:lumOff val="35000"/>
                </a:schemeClr>
              </a:solidFill>
            </a:endParaRPr>
          </a:p>
          <a:p>
            <a:r>
              <a:rPr lang="lv-LV" sz="2000" dirty="0">
                <a:solidFill>
                  <a:schemeClr val="tx1">
                    <a:lumMod val="65000"/>
                    <a:lumOff val="35000"/>
                  </a:schemeClr>
                </a:solidFill>
              </a:rPr>
              <a:t>kur P ir dūmgāzu faktiskais spiediens (</a:t>
            </a:r>
            <a:r>
              <a:rPr lang="lv-LV" sz="2000" dirty="0" err="1">
                <a:solidFill>
                  <a:schemeClr val="tx1">
                    <a:lumMod val="65000"/>
                    <a:lumOff val="35000"/>
                  </a:schemeClr>
                </a:solidFill>
              </a:rPr>
              <a:t>kPa</a:t>
            </a:r>
            <a:r>
              <a:rPr lang="lv-LV" sz="2000" dirty="0">
                <a:solidFill>
                  <a:schemeClr val="tx1">
                    <a:lumMod val="65000"/>
                    <a:lumOff val="35000"/>
                  </a:schemeClr>
                </a:solidFill>
              </a:rPr>
              <a:t>).</a:t>
            </a:r>
          </a:p>
        </p:txBody>
      </p:sp>
      <p:pic>
        <p:nvPicPr>
          <p:cNvPr id="9" name="Picture 8" descr="Equation 3">
            <a:extLst>
              <a:ext uri="{FF2B5EF4-FFF2-40B4-BE49-F238E27FC236}">
                <a16:creationId xmlns:a16="http://schemas.microsoft.com/office/drawing/2014/main" id="{98B85DB0-AE36-4986-B303-DF96F177F2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5209" y="2227190"/>
            <a:ext cx="2326566" cy="9176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Equation 4">
            <a:extLst>
              <a:ext uri="{FF2B5EF4-FFF2-40B4-BE49-F238E27FC236}">
                <a16:creationId xmlns:a16="http://schemas.microsoft.com/office/drawing/2014/main" id="{27DD6DC0-4647-42F2-934D-5B8633ABE2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8330" y="4699236"/>
            <a:ext cx="2423445" cy="917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8535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635793" y="274638"/>
            <a:ext cx="8798806"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800" b="1" dirty="0">
                <a:solidFill>
                  <a:schemeClr val="tx1">
                    <a:lumMod val="65000"/>
                    <a:lumOff val="35000"/>
                  </a:schemeClr>
                </a:solidFill>
              </a:rPr>
              <a:t>Korekcija pēc ūdens tvaiku satura</a:t>
            </a:r>
            <a:endParaRPr lang="en-GB" sz="2800" b="1" dirty="0">
              <a:solidFill>
                <a:schemeClr val="tx1">
                  <a:lumMod val="65000"/>
                  <a:lumOff val="35000"/>
                </a:schemeClr>
              </a:solidFill>
            </a:endParaRPr>
          </a:p>
        </p:txBody>
      </p:sp>
      <p:sp>
        <p:nvSpPr>
          <p:cNvPr id="11" name="Rectangle 10">
            <a:extLst>
              <a:ext uri="{FF2B5EF4-FFF2-40B4-BE49-F238E27FC236}">
                <a16:creationId xmlns:a16="http://schemas.microsoft.com/office/drawing/2014/main" id="{75379F3F-DDDF-4291-B19E-1C5F4960765D}"/>
              </a:ext>
            </a:extLst>
          </p:cNvPr>
          <p:cNvSpPr/>
          <p:nvPr/>
        </p:nvSpPr>
        <p:spPr>
          <a:xfrm>
            <a:off x="822921" y="1484784"/>
            <a:ext cx="8064895" cy="3416320"/>
          </a:xfrm>
          <a:prstGeom prst="rect">
            <a:avLst/>
          </a:prstGeom>
        </p:spPr>
        <p:txBody>
          <a:bodyPr wrap="square">
            <a:spAutoFit/>
          </a:bodyPr>
          <a:lstStyle/>
          <a:p>
            <a:r>
              <a:rPr lang="lv-LV" sz="2400" dirty="0">
                <a:solidFill>
                  <a:schemeClr val="tx1">
                    <a:lumMod val="65000"/>
                    <a:lumOff val="35000"/>
                  </a:schemeClr>
                </a:solidFill>
              </a:rPr>
              <a:t>Emisiju koncentrācijas aprēķināšanai sausā gāzē izmanto šādu formulu:</a:t>
            </a:r>
          </a:p>
          <a:p>
            <a:endParaRPr lang="lv-LV" sz="2400" dirty="0">
              <a:solidFill>
                <a:schemeClr val="tx1">
                  <a:lumMod val="65000"/>
                  <a:lumOff val="35000"/>
                </a:schemeClr>
              </a:solidFill>
            </a:endParaRPr>
          </a:p>
          <a:p>
            <a:endParaRPr lang="lv-LV" sz="2400" dirty="0">
              <a:solidFill>
                <a:schemeClr val="tx1">
                  <a:lumMod val="65000"/>
                  <a:lumOff val="35000"/>
                </a:schemeClr>
              </a:solidFill>
            </a:endParaRPr>
          </a:p>
          <a:p>
            <a:endParaRPr lang="lv-LV" sz="2400" dirty="0">
              <a:solidFill>
                <a:schemeClr val="tx1">
                  <a:lumMod val="65000"/>
                  <a:lumOff val="35000"/>
                </a:schemeClr>
              </a:solidFill>
            </a:endParaRPr>
          </a:p>
          <a:p>
            <a:r>
              <a:rPr lang="lv-LV" sz="2400" dirty="0">
                <a:solidFill>
                  <a:schemeClr val="tx1">
                    <a:lumMod val="65000"/>
                    <a:lumOff val="35000"/>
                  </a:schemeClr>
                </a:solidFill>
              </a:rPr>
              <a:t>, kur:</a:t>
            </a:r>
          </a:p>
          <a:p>
            <a:r>
              <a:rPr lang="lv-LV" sz="2400" dirty="0">
                <a:solidFill>
                  <a:schemeClr val="tx1">
                    <a:lumMod val="65000"/>
                    <a:lumOff val="35000"/>
                  </a:schemeClr>
                </a:solidFill>
              </a:rPr>
              <a:t>E</a:t>
            </a:r>
            <a:r>
              <a:rPr lang="lv-LV" sz="2400" baseline="-25000" dirty="0">
                <a:solidFill>
                  <a:schemeClr val="tx1">
                    <a:lumMod val="65000"/>
                    <a:lumOff val="35000"/>
                  </a:schemeClr>
                </a:solidFill>
              </a:rPr>
              <a:t>R</a:t>
            </a:r>
            <a:r>
              <a:rPr lang="lv-LV" sz="2400" dirty="0">
                <a:solidFill>
                  <a:schemeClr val="tx1">
                    <a:lumMod val="65000"/>
                    <a:lumOff val="35000"/>
                  </a:schemeClr>
                </a:solidFill>
              </a:rPr>
              <a:t> (mg/m</a:t>
            </a:r>
            <a:r>
              <a:rPr lang="lv-LV" sz="2400" baseline="30000" dirty="0">
                <a:solidFill>
                  <a:schemeClr val="tx1">
                    <a:lumMod val="65000"/>
                    <a:lumOff val="35000"/>
                  </a:schemeClr>
                </a:solidFill>
              </a:rPr>
              <a:t>3</a:t>
            </a:r>
            <a:r>
              <a:rPr lang="lv-LV" sz="2400" dirty="0">
                <a:solidFill>
                  <a:schemeClr val="tx1">
                    <a:lumMod val="65000"/>
                    <a:lumOff val="35000"/>
                  </a:schemeClr>
                </a:solidFill>
              </a:rPr>
              <a:t>) – emisiju koncentrācija sausā gāzē;</a:t>
            </a:r>
          </a:p>
          <a:p>
            <a:r>
              <a:rPr lang="lv-LV" sz="2400" dirty="0">
                <a:solidFill>
                  <a:schemeClr val="tx1">
                    <a:lumMod val="65000"/>
                    <a:lumOff val="35000"/>
                  </a:schemeClr>
                </a:solidFill>
              </a:rPr>
              <a:t>% H2O – ūdens tvaiku saturs dūmgāzēs;</a:t>
            </a:r>
          </a:p>
          <a:p>
            <a:r>
              <a:rPr lang="lv-LV" sz="2400" dirty="0">
                <a:solidFill>
                  <a:schemeClr val="tx1">
                    <a:lumMod val="65000"/>
                    <a:lumOff val="35000"/>
                  </a:schemeClr>
                </a:solidFill>
              </a:rPr>
              <a:t>E</a:t>
            </a:r>
            <a:r>
              <a:rPr lang="lv-LV" sz="2400" baseline="-25000" dirty="0">
                <a:solidFill>
                  <a:schemeClr val="tx1">
                    <a:lumMod val="65000"/>
                    <a:lumOff val="35000"/>
                  </a:schemeClr>
                </a:solidFill>
              </a:rPr>
              <a:t>M</a:t>
            </a:r>
            <a:r>
              <a:rPr lang="lv-LV" sz="2400" dirty="0">
                <a:solidFill>
                  <a:schemeClr val="tx1">
                    <a:lumMod val="65000"/>
                    <a:lumOff val="35000"/>
                  </a:schemeClr>
                </a:solidFill>
              </a:rPr>
              <a:t> (mg/m</a:t>
            </a:r>
            <a:r>
              <a:rPr lang="lv-LV" sz="2400" baseline="30000" dirty="0">
                <a:solidFill>
                  <a:schemeClr val="tx1">
                    <a:lumMod val="65000"/>
                    <a:lumOff val="35000"/>
                  </a:schemeClr>
                </a:solidFill>
              </a:rPr>
              <a:t>3</a:t>
            </a:r>
            <a:r>
              <a:rPr lang="lv-LV" sz="2400" dirty="0">
                <a:solidFill>
                  <a:schemeClr val="tx1">
                    <a:lumMod val="65000"/>
                    <a:lumOff val="35000"/>
                  </a:schemeClr>
                </a:solidFill>
              </a:rPr>
              <a:t>) – emisiju koncentrācija mitrā gāzē.</a:t>
            </a:r>
          </a:p>
        </p:txBody>
      </p:sp>
      <p:grpSp>
        <p:nvGrpSpPr>
          <p:cNvPr id="12" name="Group 4">
            <a:extLst>
              <a:ext uri="{FF2B5EF4-FFF2-40B4-BE49-F238E27FC236}">
                <a16:creationId xmlns:a16="http://schemas.microsoft.com/office/drawing/2014/main" id="{14CD5BFB-A58E-49DA-BE19-2350D1CA0D00}"/>
              </a:ext>
            </a:extLst>
          </p:cNvPr>
          <p:cNvGrpSpPr>
            <a:grpSpLocks noChangeAspect="1"/>
          </p:cNvGrpSpPr>
          <p:nvPr/>
        </p:nvGrpSpPr>
        <p:grpSpPr bwMode="auto">
          <a:xfrm>
            <a:off x="3198813" y="2492375"/>
            <a:ext cx="8864600" cy="1143000"/>
            <a:chOff x="2015" y="1570"/>
            <a:chExt cx="5584" cy="720"/>
          </a:xfrm>
        </p:grpSpPr>
        <p:sp>
          <p:nvSpPr>
            <p:cNvPr id="13" name="AutoShape 3">
              <a:extLst>
                <a:ext uri="{FF2B5EF4-FFF2-40B4-BE49-F238E27FC236}">
                  <a16:creationId xmlns:a16="http://schemas.microsoft.com/office/drawing/2014/main" id="{9B681E21-497A-4FA2-8609-7F68E268D034}"/>
                </a:ext>
              </a:extLst>
            </p:cNvPr>
            <p:cNvSpPr>
              <a:spLocks noChangeAspect="1" noChangeArrowheads="1" noTextEdit="1"/>
            </p:cNvSpPr>
            <p:nvPr/>
          </p:nvSpPr>
          <p:spPr bwMode="auto">
            <a:xfrm>
              <a:off x="2015" y="1570"/>
              <a:ext cx="5584"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Rectangle 13">
              <a:extLst>
                <a:ext uri="{FF2B5EF4-FFF2-40B4-BE49-F238E27FC236}">
                  <a16:creationId xmlns:a16="http://schemas.microsoft.com/office/drawing/2014/main" id="{D7106EB4-7D2C-4FB2-AAA8-D3D60A7D8621}"/>
                </a:ext>
              </a:extLst>
            </p:cNvPr>
            <p:cNvSpPr>
              <a:spLocks noChangeArrowheads="1"/>
            </p:cNvSpPr>
            <p:nvPr/>
          </p:nvSpPr>
          <p:spPr bwMode="auto">
            <a:xfrm>
              <a:off x="2015" y="1570"/>
              <a:ext cx="313" cy="4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Rectangle 14">
              <a:extLst>
                <a:ext uri="{FF2B5EF4-FFF2-40B4-BE49-F238E27FC236}">
                  <a16:creationId xmlns:a16="http://schemas.microsoft.com/office/drawing/2014/main" id="{6393A143-EFFF-4BC1-B760-C79B42238AA7}"/>
                </a:ext>
              </a:extLst>
            </p:cNvPr>
            <p:cNvSpPr>
              <a:spLocks noChangeArrowheads="1"/>
            </p:cNvSpPr>
            <p:nvPr/>
          </p:nvSpPr>
          <p:spPr bwMode="auto">
            <a:xfrm>
              <a:off x="2021" y="1703"/>
              <a:ext cx="301" cy="2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Rectangle 15">
              <a:extLst>
                <a:ext uri="{FF2B5EF4-FFF2-40B4-BE49-F238E27FC236}">
                  <a16:creationId xmlns:a16="http://schemas.microsoft.com/office/drawing/2014/main" id="{591037AD-15DE-4D58-BA64-1DFD3F8345F4}"/>
                </a:ext>
              </a:extLst>
            </p:cNvPr>
            <p:cNvSpPr>
              <a:spLocks noChangeArrowheads="1"/>
            </p:cNvSpPr>
            <p:nvPr/>
          </p:nvSpPr>
          <p:spPr bwMode="auto">
            <a:xfrm>
              <a:off x="2021" y="1702"/>
              <a:ext cx="194"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16">
              <a:extLst>
                <a:ext uri="{FF2B5EF4-FFF2-40B4-BE49-F238E27FC236}">
                  <a16:creationId xmlns:a16="http://schemas.microsoft.com/office/drawing/2014/main" id="{86A5CD63-5E6A-4261-B39C-80DDEEF384DD}"/>
                </a:ext>
              </a:extLst>
            </p:cNvPr>
            <p:cNvSpPr>
              <a:spLocks noChangeArrowheads="1"/>
            </p:cNvSpPr>
            <p:nvPr/>
          </p:nvSpPr>
          <p:spPr bwMode="auto">
            <a:xfrm>
              <a:off x="2115" y="1787"/>
              <a:ext cx="136"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EC42B1EE-A7A9-4439-811B-DF98A1973065}"/>
                </a:ext>
              </a:extLst>
            </p:cNvPr>
            <p:cNvSpPr>
              <a:spLocks noChangeArrowheads="1"/>
            </p:cNvSpPr>
            <p:nvPr/>
          </p:nvSpPr>
          <p:spPr bwMode="auto">
            <a:xfrm>
              <a:off x="2182" y="1702"/>
              <a:ext cx="143"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8">
              <a:extLst>
                <a:ext uri="{FF2B5EF4-FFF2-40B4-BE49-F238E27FC236}">
                  <a16:creationId xmlns:a16="http://schemas.microsoft.com/office/drawing/2014/main" id="{6CBF053E-CE9C-4D08-9668-6B82F56584BB}"/>
                </a:ext>
              </a:extLst>
            </p:cNvPr>
            <p:cNvSpPr>
              <a:spLocks noChangeArrowheads="1"/>
            </p:cNvSpPr>
            <p:nvPr/>
          </p:nvSpPr>
          <p:spPr bwMode="auto">
            <a:xfrm>
              <a:off x="2226" y="1702"/>
              <a:ext cx="196"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19">
              <a:extLst>
                <a:ext uri="{FF2B5EF4-FFF2-40B4-BE49-F238E27FC236}">
                  <a16:creationId xmlns:a16="http://schemas.microsoft.com/office/drawing/2014/main" id="{D4FAE7C9-72EF-41EB-B5F8-5F08FB54B95C}"/>
                </a:ext>
              </a:extLst>
            </p:cNvPr>
            <p:cNvSpPr>
              <a:spLocks noChangeArrowheads="1"/>
            </p:cNvSpPr>
            <p:nvPr/>
          </p:nvSpPr>
          <p:spPr bwMode="auto">
            <a:xfrm>
              <a:off x="2322" y="1702"/>
              <a:ext cx="143"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20">
              <a:extLst>
                <a:ext uri="{FF2B5EF4-FFF2-40B4-BE49-F238E27FC236}">
                  <a16:creationId xmlns:a16="http://schemas.microsoft.com/office/drawing/2014/main" id="{912F1D1D-63AA-4816-9291-2CF63808F41E}"/>
                </a:ext>
              </a:extLst>
            </p:cNvPr>
            <p:cNvSpPr>
              <a:spLocks noChangeArrowheads="1"/>
            </p:cNvSpPr>
            <p:nvPr/>
          </p:nvSpPr>
          <p:spPr bwMode="auto">
            <a:xfrm>
              <a:off x="2328" y="1570"/>
              <a:ext cx="624" cy="2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Rectangle 21">
              <a:extLst>
                <a:ext uri="{FF2B5EF4-FFF2-40B4-BE49-F238E27FC236}">
                  <a16:creationId xmlns:a16="http://schemas.microsoft.com/office/drawing/2014/main" id="{4A72CB60-99AC-4C23-8009-79B91D672222}"/>
                </a:ext>
              </a:extLst>
            </p:cNvPr>
            <p:cNvSpPr>
              <a:spLocks noChangeArrowheads="1"/>
            </p:cNvSpPr>
            <p:nvPr/>
          </p:nvSpPr>
          <p:spPr bwMode="auto">
            <a:xfrm>
              <a:off x="2334" y="1576"/>
              <a:ext cx="612" cy="2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Rectangle 22">
              <a:extLst>
                <a:ext uri="{FF2B5EF4-FFF2-40B4-BE49-F238E27FC236}">
                  <a16:creationId xmlns:a16="http://schemas.microsoft.com/office/drawing/2014/main" id="{D4EE5405-7206-4F68-A86E-07F5B7C8B9C1}"/>
                </a:ext>
              </a:extLst>
            </p:cNvPr>
            <p:cNvSpPr>
              <a:spLocks noChangeArrowheads="1"/>
            </p:cNvSpPr>
            <p:nvPr/>
          </p:nvSpPr>
          <p:spPr bwMode="auto">
            <a:xfrm>
              <a:off x="2489" y="1581"/>
              <a:ext cx="41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en-US" sz="2400" b="0" i="0" u="none" strike="noStrike" cap="none" normalizeH="0" baseline="0" dirty="0">
                  <a:ln>
                    <a:noFill/>
                  </a:ln>
                  <a:solidFill>
                    <a:srgbClr val="000000"/>
                  </a:solidFill>
                  <a:effectLst/>
                  <a:latin typeface="Calibri" panose="020F0502020204030204" pitchFamily="34" charset="0"/>
                </a:rPr>
                <a:t>100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Rectangle 16">
              <a:extLst>
                <a:ext uri="{FF2B5EF4-FFF2-40B4-BE49-F238E27FC236}">
                  <a16:creationId xmlns:a16="http://schemas.microsoft.com/office/drawing/2014/main" id="{F9A09AA7-7166-4725-ACA4-C2DA3BBC570E}"/>
                </a:ext>
              </a:extLst>
            </p:cNvPr>
            <p:cNvSpPr>
              <a:spLocks noChangeArrowheads="1"/>
            </p:cNvSpPr>
            <p:nvPr/>
          </p:nvSpPr>
          <p:spPr bwMode="auto">
            <a:xfrm>
              <a:off x="2668" y="1575"/>
              <a:ext cx="143"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19">
              <a:extLst>
                <a:ext uri="{FF2B5EF4-FFF2-40B4-BE49-F238E27FC236}">
                  <a16:creationId xmlns:a16="http://schemas.microsoft.com/office/drawing/2014/main" id="{83DAA006-74D0-474D-8758-B57B8D0C1740}"/>
                </a:ext>
              </a:extLst>
            </p:cNvPr>
            <p:cNvSpPr>
              <a:spLocks noChangeArrowheads="1"/>
            </p:cNvSpPr>
            <p:nvPr/>
          </p:nvSpPr>
          <p:spPr bwMode="auto">
            <a:xfrm>
              <a:off x="2906" y="1575"/>
              <a:ext cx="143"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21">
              <a:extLst>
                <a:ext uri="{FF2B5EF4-FFF2-40B4-BE49-F238E27FC236}">
                  <a16:creationId xmlns:a16="http://schemas.microsoft.com/office/drawing/2014/main" id="{2C7168DA-0014-45E2-B99C-43E578C976AA}"/>
                </a:ext>
              </a:extLst>
            </p:cNvPr>
            <p:cNvSpPr>
              <a:spLocks noChangeArrowheads="1"/>
            </p:cNvSpPr>
            <p:nvPr/>
          </p:nvSpPr>
          <p:spPr bwMode="auto">
            <a:xfrm>
              <a:off x="3349" y="1703"/>
              <a:ext cx="337" cy="2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Rectangle 22">
              <a:extLst>
                <a:ext uri="{FF2B5EF4-FFF2-40B4-BE49-F238E27FC236}">
                  <a16:creationId xmlns:a16="http://schemas.microsoft.com/office/drawing/2014/main" id="{B3F6F980-D3F7-4650-B41E-D43B15668689}"/>
                </a:ext>
              </a:extLst>
            </p:cNvPr>
            <p:cNvSpPr>
              <a:spLocks noChangeArrowheads="1"/>
            </p:cNvSpPr>
            <p:nvPr/>
          </p:nvSpPr>
          <p:spPr bwMode="auto">
            <a:xfrm>
              <a:off x="3479" y="1755"/>
              <a:ext cx="131"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Rectangle 23">
              <a:extLst>
                <a:ext uri="{FF2B5EF4-FFF2-40B4-BE49-F238E27FC236}">
                  <a16:creationId xmlns:a16="http://schemas.microsoft.com/office/drawing/2014/main" id="{D7BEFC64-56DF-4DD2-BA75-DC69B0D55B2B}"/>
                </a:ext>
              </a:extLst>
            </p:cNvPr>
            <p:cNvSpPr>
              <a:spLocks noChangeArrowheads="1"/>
            </p:cNvSpPr>
            <p:nvPr/>
          </p:nvSpPr>
          <p:spPr bwMode="auto">
            <a:xfrm>
              <a:off x="3019" y="1702"/>
              <a:ext cx="143"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24">
              <a:extLst>
                <a:ext uri="{FF2B5EF4-FFF2-40B4-BE49-F238E27FC236}">
                  <a16:creationId xmlns:a16="http://schemas.microsoft.com/office/drawing/2014/main" id="{94C264CA-FF18-4B8A-AD26-F2138268C2B0}"/>
                </a:ext>
              </a:extLst>
            </p:cNvPr>
            <p:cNvSpPr>
              <a:spLocks noChangeArrowheads="1"/>
            </p:cNvSpPr>
            <p:nvPr/>
          </p:nvSpPr>
          <p:spPr bwMode="auto">
            <a:xfrm>
              <a:off x="3616" y="1702"/>
              <a:ext cx="194"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libri" panose="020F0502020204030204" pitchFamily="34" charset="0"/>
                </a:rPr>
                <a:t>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Rectangle 25">
              <a:extLst>
                <a:ext uri="{FF2B5EF4-FFF2-40B4-BE49-F238E27FC236}">
                  <a16:creationId xmlns:a16="http://schemas.microsoft.com/office/drawing/2014/main" id="{33EC8E50-B1E2-41E7-B7C5-7A821AD173D7}"/>
                </a:ext>
              </a:extLst>
            </p:cNvPr>
            <p:cNvSpPr>
              <a:spLocks noChangeArrowheads="1"/>
            </p:cNvSpPr>
            <p:nvPr/>
          </p:nvSpPr>
          <p:spPr bwMode="auto">
            <a:xfrm>
              <a:off x="3723" y="1787"/>
              <a:ext cx="175"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rPr>
                <a:t>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Rectangle 26">
              <a:extLst>
                <a:ext uri="{FF2B5EF4-FFF2-40B4-BE49-F238E27FC236}">
                  <a16:creationId xmlns:a16="http://schemas.microsoft.com/office/drawing/2014/main" id="{5BA3AB6B-3B3E-4DE7-AE55-9AAD8DFD9E1F}"/>
                </a:ext>
              </a:extLst>
            </p:cNvPr>
            <p:cNvSpPr>
              <a:spLocks noChangeArrowheads="1"/>
            </p:cNvSpPr>
            <p:nvPr/>
          </p:nvSpPr>
          <p:spPr bwMode="auto">
            <a:xfrm>
              <a:off x="3420" y="1702"/>
              <a:ext cx="143"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libri" panose="020F05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2" name="Rectangle 27">
              <a:extLst>
                <a:ext uri="{FF2B5EF4-FFF2-40B4-BE49-F238E27FC236}">
                  <a16:creationId xmlns:a16="http://schemas.microsoft.com/office/drawing/2014/main" id="{5385A453-5107-48DE-B610-4847C255E837}"/>
                </a:ext>
              </a:extLst>
            </p:cNvPr>
            <p:cNvSpPr>
              <a:spLocks noChangeArrowheads="1"/>
            </p:cNvSpPr>
            <p:nvPr/>
          </p:nvSpPr>
          <p:spPr bwMode="auto">
            <a:xfrm>
              <a:off x="2015" y="1570"/>
              <a:ext cx="313"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Rectangle 28">
              <a:extLst>
                <a:ext uri="{FF2B5EF4-FFF2-40B4-BE49-F238E27FC236}">
                  <a16:creationId xmlns:a16="http://schemas.microsoft.com/office/drawing/2014/main" id="{B5A5F469-685D-4485-B2D6-04A7AFF5936E}"/>
                </a:ext>
              </a:extLst>
            </p:cNvPr>
            <p:cNvSpPr>
              <a:spLocks noChangeArrowheads="1"/>
            </p:cNvSpPr>
            <p:nvPr/>
          </p:nvSpPr>
          <p:spPr bwMode="auto">
            <a:xfrm>
              <a:off x="2328" y="1570"/>
              <a:ext cx="624"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Rectangle 29">
              <a:extLst>
                <a:ext uri="{FF2B5EF4-FFF2-40B4-BE49-F238E27FC236}">
                  <a16:creationId xmlns:a16="http://schemas.microsoft.com/office/drawing/2014/main" id="{89928882-E592-4CCD-AFEE-B37765312DF4}"/>
                </a:ext>
              </a:extLst>
            </p:cNvPr>
            <p:cNvSpPr>
              <a:spLocks noChangeArrowheads="1"/>
            </p:cNvSpPr>
            <p:nvPr/>
          </p:nvSpPr>
          <p:spPr bwMode="auto">
            <a:xfrm>
              <a:off x="2952" y="1570"/>
              <a:ext cx="317"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Rectangle 30">
              <a:extLst>
                <a:ext uri="{FF2B5EF4-FFF2-40B4-BE49-F238E27FC236}">
                  <a16:creationId xmlns:a16="http://schemas.microsoft.com/office/drawing/2014/main" id="{CFC23EE1-84DF-45AB-82DC-7A512596D079}"/>
                </a:ext>
              </a:extLst>
            </p:cNvPr>
            <p:cNvSpPr>
              <a:spLocks noChangeArrowheads="1"/>
            </p:cNvSpPr>
            <p:nvPr/>
          </p:nvSpPr>
          <p:spPr bwMode="auto">
            <a:xfrm>
              <a:off x="2328" y="1816"/>
              <a:ext cx="624"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Rectangle 31">
              <a:extLst>
                <a:ext uri="{FF2B5EF4-FFF2-40B4-BE49-F238E27FC236}">
                  <a16:creationId xmlns:a16="http://schemas.microsoft.com/office/drawing/2014/main" id="{91C3C306-3787-48CC-94D2-44D8A0D9F6E1}"/>
                </a:ext>
              </a:extLst>
            </p:cNvPr>
            <p:cNvSpPr>
              <a:spLocks noChangeArrowheads="1"/>
            </p:cNvSpPr>
            <p:nvPr/>
          </p:nvSpPr>
          <p:spPr bwMode="auto">
            <a:xfrm>
              <a:off x="2328" y="1810"/>
              <a:ext cx="624"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Rectangle 32">
              <a:extLst>
                <a:ext uri="{FF2B5EF4-FFF2-40B4-BE49-F238E27FC236}">
                  <a16:creationId xmlns:a16="http://schemas.microsoft.com/office/drawing/2014/main" id="{48AC1F82-400B-4FE1-8710-B2828091E5FB}"/>
                </a:ext>
              </a:extLst>
            </p:cNvPr>
            <p:cNvSpPr>
              <a:spLocks noChangeArrowheads="1"/>
            </p:cNvSpPr>
            <p:nvPr/>
          </p:nvSpPr>
          <p:spPr bwMode="auto">
            <a:xfrm>
              <a:off x="2328" y="1823"/>
              <a:ext cx="624" cy="2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Rectangle 33">
              <a:extLst>
                <a:ext uri="{FF2B5EF4-FFF2-40B4-BE49-F238E27FC236}">
                  <a16:creationId xmlns:a16="http://schemas.microsoft.com/office/drawing/2014/main" id="{3F34FCA7-51BD-4E39-8848-D29F0713DEE9}"/>
                </a:ext>
              </a:extLst>
            </p:cNvPr>
            <p:cNvSpPr>
              <a:spLocks noChangeArrowheads="1"/>
            </p:cNvSpPr>
            <p:nvPr/>
          </p:nvSpPr>
          <p:spPr bwMode="auto">
            <a:xfrm>
              <a:off x="2334" y="1828"/>
              <a:ext cx="612" cy="2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Rectangle 34">
              <a:extLst>
                <a:ext uri="{FF2B5EF4-FFF2-40B4-BE49-F238E27FC236}">
                  <a16:creationId xmlns:a16="http://schemas.microsoft.com/office/drawing/2014/main" id="{77FBFBE7-EC58-4B87-8CC4-9F584035BDAF}"/>
                </a:ext>
              </a:extLst>
            </p:cNvPr>
            <p:cNvSpPr>
              <a:spLocks noChangeArrowheads="1"/>
            </p:cNvSpPr>
            <p:nvPr/>
          </p:nvSpPr>
          <p:spPr bwMode="auto">
            <a:xfrm>
              <a:off x="2334" y="1828"/>
              <a:ext cx="29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en-US" sz="2400" b="0" i="0" u="none" strike="noStrike" cap="none" normalizeH="0" baseline="0" dirty="0">
                  <a:ln>
                    <a:noFill/>
                  </a:ln>
                  <a:solidFill>
                    <a:srgbClr val="000000"/>
                  </a:solidFill>
                  <a:effectLst/>
                  <a:latin typeface="Calibri" panose="020F0502020204030204" pitchFamily="34" charset="0"/>
                </a:rPr>
                <a:t>100</a:t>
              </a:r>
            </a:p>
          </p:txBody>
        </p:sp>
        <p:sp>
          <p:nvSpPr>
            <p:cNvPr id="40" name="Rectangle 35">
              <a:extLst>
                <a:ext uri="{FF2B5EF4-FFF2-40B4-BE49-F238E27FC236}">
                  <a16:creationId xmlns:a16="http://schemas.microsoft.com/office/drawing/2014/main" id="{86876B02-B9ED-4667-8AAA-FF3E2A3B2E13}"/>
                </a:ext>
              </a:extLst>
            </p:cNvPr>
            <p:cNvSpPr>
              <a:spLocks noChangeArrowheads="1"/>
            </p:cNvSpPr>
            <p:nvPr/>
          </p:nvSpPr>
          <p:spPr bwMode="auto">
            <a:xfrm>
              <a:off x="2700" y="1828"/>
              <a:ext cx="196"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libri" panose="020F050202020403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 name="Rectangle 36">
              <a:extLst>
                <a:ext uri="{FF2B5EF4-FFF2-40B4-BE49-F238E27FC236}">
                  <a16:creationId xmlns:a16="http://schemas.microsoft.com/office/drawing/2014/main" id="{9E8633F9-9BD3-4403-AFC9-AEDC8EA6AE24}"/>
                </a:ext>
              </a:extLst>
            </p:cNvPr>
            <p:cNvSpPr>
              <a:spLocks noChangeArrowheads="1"/>
            </p:cNvSpPr>
            <p:nvPr/>
          </p:nvSpPr>
          <p:spPr bwMode="auto">
            <a:xfrm>
              <a:off x="2807" y="1828"/>
              <a:ext cx="57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libri" panose="020F0502020204030204" pitchFamily="34" charset="0"/>
                </a:rPr>
                <a:t> </a:t>
              </a:r>
              <a:r>
                <a:rPr lang="lv-LV" altLang="en-US" sz="2400" dirty="0">
                  <a:solidFill>
                    <a:srgbClr val="000000"/>
                  </a:solidFill>
                  <a:latin typeface="Calibri" panose="020F0502020204030204" pitchFamily="34" charset="0"/>
                </a:rPr>
                <a:t>%</a:t>
              </a:r>
              <a:r>
                <a:rPr kumimoji="0" lang="lv-LV" altLang="en-US" sz="2400" b="0" i="0" u="none" strike="noStrike" cap="none" normalizeH="0" baseline="0" dirty="0">
                  <a:ln>
                    <a:noFill/>
                  </a:ln>
                  <a:solidFill>
                    <a:srgbClr val="000000"/>
                  </a:solidFill>
                  <a:effectLst/>
                  <a:latin typeface="Calibri" panose="020F0502020204030204" pitchFamily="34" charset="0"/>
                </a:rPr>
                <a:t> H2O</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Rectangle 39">
              <a:extLst>
                <a:ext uri="{FF2B5EF4-FFF2-40B4-BE49-F238E27FC236}">
                  <a16:creationId xmlns:a16="http://schemas.microsoft.com/office/drawing/2014/main" id="{7810554D-D357-462A-AE9C-940874EA6E18}"/>
                </a:ext>
              </a:extLst>
            </p:cNvPr>
            <p:cNvSpPr>
              <a:spLocks noChangeArrowheads="1"/>
            </p:cNvSpPr>
            <p:nvPr/>
          </p:nvSpPr>
          <p:spPr bwMode="auto">
            <a:xfrm>
              <a:off x="3500" y="1828"/>
              <a:ext cx="143"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libri" panose="020F05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Rectangle 40">
              <a:extLst>
                <a:ext uri="{FF2B5EF4-FFF2-40B4-BE49-F238E27FC236}">
                  <a16:creationId xmlns:a16="http://schemas.microsoft.com/office/drawing/2014/main" id="{DBA1B578-6A21-4256-8069-B7EE6E55CC24}"/>
                </a:ext>
              </a:extLst>
            </p:cNvPr>
            <p:cNvSpPr>
              <a:spLocks noChangeArrowheads="1"/>
            </p:cNvSpPr>
            <p:nvPr/>
          </p:nvSpPr>
          <p:spPr bwMode="auto">
            <a:xfrm flipV="1">
              <a:off x="2328" y="1787"/>
              <a:ext cx="1019" cy="30"/>
            </a:xfrm>
            <a:prstGeom prst="rect">
              <a:avLst/>
            </a:prstGeom>
            <a:solidFill>
              <a:srgbClr val="414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Rectangle 41">
              <a:extLst>
                <a:ext uri="{FF2B5EF4-FFF2-40B4-BE49-F238E27FC236}">
                  <a16:creationId xmlns:a16="http://schemas.microsoft.com/office/drawing/2014/main" id="{D0430A54-B2C6-4061-98CE-33CECA608891}"/>
                </a:ext>
              </a:extLst>
            </p:cNvPr>
            <p:cNvSpPr>
              <a:spLocks noChangeArrowheads="1"/>
            </p:cNvSpPr>
            <p:nvPr/>
          </p:nvSpPr>
          <p:spPr bwMode="auto">
            <a:xfrm>
              <a:off x="2328" y="1823"/>
              <a:ext cx="624"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Rectangle 42">
              <a:extLst>
                <a:ext uri="{FF2B5EF4-FFF2-40B4-BE49-F238E27FC236}">
                  <a16:creationId xmlns:a16="http://schemas.microsoft.com/office/drawing/2014/main" id="{249AF63A-34B0-4B8C-9C10-15A66342447F}"/>
                </a:ext>
              </a:extLst>
            </p:cNvPr>
            <p:cNvSpPr>
              <a:spLocks noChangeArrowheads="1"/>
            </p:cNvSpPr>
            <p:nvPr/>
          </p:nvSpPr>
          <p:spPr bwMode="auto">
            <a:xfrm>
              <a:off x="2015" y="2064"/>
              <a:ext cx="313"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Rectangle 43">
              <a:extLst>
                <a:ext uri="{FF2B5EF4-FFF2-40B4-BE49-F238E27FC236}">
                  <a16:creationId xmlns:a16="http://schemas.microsoft.com/office/drawing/2014/main" id="{56CCC853-272E-49D6-A1AC-CCE0DD28B4C8}"/>
                </a:ext>
              </a:extLst>
            </p:cNvPr>
            <p:cNvSpPr>
              <a:spLocks noChangeArrowheads="1"/>
            </p:cNvSpPr>
            <p:nvPr/>
          </p:nvSpPr>
          <p:spPr bwMode="auto">
            <a:xfrm>
              <a:off x="2328" y="2064"/>
              <a:ext cx="624"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Rectangle 44">
              <a:extLst>
                <a:ext uri="{FF2B5EF4-FFF2-40B4-BE49-F238E27FC236}">
                  <a16:creationId xmlns:a16="http://schemas.microsoft.com/office/drawing/2014/main" id="{F991E333-4E00-4E98-BBE5-5C727284B4B0}"/>
                </a:ext>
              </a:extLst>
            </p:cNvPr>
            <p:cNvSpPr>
              <a:spLocks noChangeArrowheads="1"/>
            </p:cNvSpPr>
            <p:nvPr/>
          </p:nvSpPr>
          <p:spPr bwMode="auto">
            <a:xfrm>
              <a:off x="2952" y="2064"/>
              <a:ext cx="317"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Rectangle 45">
              <a:extLst>
                <a:ext uri="{FF2B5EF4-FFF2-40B4-BE49-F238E27FC236}">
                  <a16:creationId xmlns:a16="http://schemas.microsoft.com/office/drawing/2014/main" id="{9D7B86DE-AEE2-4E5D-B168-73DD1F7177AD}"/>
                </a:ext>
              </a:extLst>
            </p:cNvPr>
            <p:cNvSpPr>
              <a:spLocks noChangeArrowheads="1"/>
            </p:cNvSpPr>
            <p:nvPr/>
          </p:nvSpPr>
          <p:spPr bwMode="auto">
            <a:xfrm>
              <a:off x="2015" y="2117"/>
              <a:ext cx="6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42649946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sp>
        <p:nvSpPr>
          <p:cNvPr id="16" name="TextBox 15"/>
          <p:cNvSpPr txBox="1"/>
          <p:nvPr/>
        </p:nvSpPr>
        <p:spPr>
          <a:xfrm>
            <a:off x="561129" y="404664"/>
            <a:ext cx="8398695" cy="523220"/>
          </a:xfrm>
          <a:prstGeom prst="rect">
            <a:avLst/>
          </a:prstGeom>
          <a:noFill/>
        </p:spPr>
        <p:txBody>
          <a:bodyPr wrap="square" rtlCol="0">
            <a:spAutoFit/>
          </a:bodyPr>
          <a:lstStyle/>
          <a:p>
            <a:r>
              <a:rPr lang="lv-LV" sz="2800" b="1" dirty="0">
                <a:solidFill>
                  <a:schemeClr val="tx1">
                    <a:lumMod val="65000"/>
                    <a:lumOff val="35000"/>
                  </a:schemeClr>
                </a:solidFill>
              </a:rPr>
              <a:t>Testēšanas protokols – paraugs</a:t>
            </a:r>
            <a:endParaRPr lang="en-GB" sz="2800" b="1" dirty="0">
              <a:solidFill>
                <a:schemeClr val="tx1">
                  <a:lumMod val="65000"/>
                  <a:lumOff val="35000"/>
                </a:schemeClr>
              </a:solidFill>
            </a:endParaRPr>
          </a:p>
        </p:txBody>
      </p:sp>
      <p:grpSp>
        <p:nvGrpSpPr>
          <p:cNvPr id="4" name="Group 4">
            <a:extLst>
              <a:ext uri="{FF2B5EF4-FFF2-40B4-BE49-F238E27FC236}">
                <a16:creationId xmlns:a16="http://schemas.microsoft.com/office/drawing/2014/main" id="{8BAB7AF8-1291-449E-B6E3-C18F6BF2A1DD}"/>
              </a:ext>
            </a:extLst>
          </p:cNvPr>
          <p:cNvGrpSpPr>
            <a:grpSpLocks noChangeAspect="1"/>
          </p:cNvGrpSpPr>
          <p:nvPr/>
        </p:nvGrpSpPr>
        <p:grpSpPr bwMode="auto">
          <a:xfrm>
            <a:off x="3198813" y="2492375"/>
            <a:ext cx="8864600" cy="1143000"/>
            <a:chOff x="2015" y="1570"/>
            <a:chExt cx="5584" cy="720"/>
          </a:xfrm>
        </p:grpSpPr>
        <p:sp>
          <p:nvSpPr>
            <p:cNvPr id="5" name="AutoShape 3">
              <a:extLst>
                <a:ext uri="{FF2B5EF4-FFF2-40B4-BE49-F238E27FC236}">
                  <a16:creationId xmlns:a16="http://schemas.microsoft.com/office/drawing/2014/main" id="{75524452-77C3-4955-BAC1-97F3A14B1CF4}"/>
                </a:ext>
              </a:extLst>
            </p:cNvPr>
            <p:cNvSpPr>
              <a:spLocks noChangeAspect="1" noChangeArrowheads="1" noTextEdit="1"/>
            </p:cNvSpPr>
            <p:nvPr/>
          </p:nvSpPr>
          <p:spPr bwMode="auto">
            <a:xfrm>
              <a:off x="2015" y="1570"/>
              <a:ext cx="5584"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Rectangle 5">
              <a:extLst>
                <a:ext uri="{FF2B5EF4-FFF2-40B4-BE49-F238E27FC236}">
                  <a16:creationId xmlns:a16="http://schemas.microsoft.com/office/drawing/2014/main" id="{C4CF8CA6-A364-49C4-AC7C-AFFB380E1E38}"/>
                </a:ext>
              </a:extLst>
            </p:cNvPr>
            <p:cNvSpPr>
              <a:spLocks noChangeArrowheads="1"/>
            </p:cNvSpPr>
            <p:nvPr/>
          </p:nvSpPr>
          <p:spPr bwMode="auto">
            <a:xfrm>
              <a:off x="2015" y="1570"/>
              <a:ext cx="313" cy="4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Rectangle 6">
              <a:extLst>
                <a:ext uri="{FF2B5EF4-FFF2-40B4-BE49-F238E27FC236}">
                  <a16:creationId xmlns:a16="http://schemas.microsoft.com/office/drawing/2014/main" id="{FFC53AF0-DCF1-4C85-8C30-47E49E918CE9}"/>
                </a:ext>
              </a:extLst>
            </p:cNvPr>
            <p:cNvSpPr>
              <a:spLocks noChangeArrowheads="1"/>
            </p:cNvSpPr>
            <p:nvPr/>
          </p:nvSpPr>
          <p:spPr bwMode="auto">
            <a:xfrm>
              <a:off x="2021" y="1703"/>
              <a:ext cx="301" cy="2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Rectangle 7">
              <a:extLst>
                <a:ext uri="{FF2B5EF4-FFF2-40B4-BE49-F238E27FC236}">
                  <a16:creationId xmlns:a16="http://schemas.microsoft.com/office/drawing/2014/main" id="{F386073E-A680-4A4E-8EBB-F480FFC82707}"/>
                </a:ext>
              </a:extLst>
            </p:cNvPr>
            <p:cNvSpPr>
              <a:spLocks noChangeArrowheads="1"/>
            </p:cNvSpPr>
            <p:nvPr/>
          </p:nvSpPr>
          <p:spPr bwMode="auto">
            <a:xfrm>
              <a:off x="2021" y="1702"/>
              <a:ext cx="194"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5FC450ED-7666-4541-A7EF-4B466B9F676B}"/>
                </a:ext>
              </a:extLst>
            </p:cNvPr>
            <p:cNvSpPr>
              <a:spLocks noChangeArrowheads="1"/>
            </p:cNvSpPr>
            <p:nvPr/>
          </p:nvSpPr>
          <p:spPr bwMode="auto">
            <a:xfrm>
              <a:off x="2115" y="1787"/>
              <a:ext cx="136"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9">
              <a:extLst>
                <a:ext uri="{FF2B5EF4-FFF2-40B4-BE49-F238E27FC236}">
                  <a16:creationId xmlns:a16="http://schemas.microsoft.com/office/drawing/2014/main" id="{F7BD0522-77A3-4D2D-8D5F-F31E55037EDB}"/>
                </a:ext>
              </a:extLst>
            </p:cNvPr>
            <p:cNvSpPr>
              <a:spLocks noChangeArrowheads="1"/>
            </p:cNvSpPr>
            <p:nvPr/>
          </p:nvSpPr>
          <p:spPr bwMode="auto">
            <a:xfrm>
              <a:off x="2182" y="1702"/>
              <a:ext cx="143"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10">
              <a:extLst>
                <a:ext uri="{FF2B5EF4-FFF2-40B4-BE49-F238E27FC236}">
                  <a16:creationId xmlns:a16="http://schemas.microsoft.com/office/drawing/2014/main" id="{BC1BF548-C0B4-43A8-B4E1-79008014BA8B}"/>
                </a:ext>
              </a:extLst>
            </p:cNvPr>
            <p:cNvSpPr>
              <a:spLocks noChangeArrowheads="1"/>
            </p:cNvSpPr>
            <p:nvPr/>
          </p:nvSpPr>
          <p:spPr bwMode="auto">
            <a:xfrm>
              <a:off x="2226" y="1702"/>
              <a:ext cx="196"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11">
              <a:extLst>
                <a:ext uri="{FF2B5EF4-FFF2-40B4-BE49-F238E27FC236}">
                  <a16:creationId xmlns:a16="http://schemas.microsoft.com/office/drawing/2014/main" id="{C2192EB2-B0BC-44A6-BA50-CBF6408FF337}"/>
                </a:ext>
              </a:extLst>
            </p:cNvPr>
            <p:cNvSpPr>
              <a:spLocks noChangeArrowheads="1"/>
            </p:cNvSpPr>
            <p:nvPr/>
          </p:nvSpPr>
          <p:spPr bwMode="auto">
            <a:xfrm>
              <a:off x="2322" y="1702"/>
              <a:ext cx="143"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12">
              <a:extLst>
                <a:ext uri="{FF2B5EF4-FFF2-40B4-BE49-F238E27FC236}">
                  <a16:creationId xmlns:a16="http://schemas.microsoft.com/office/drawing/2014/main" id="{467FF92B-1B8C-4394-BC4B-38274C330822}"/>
                </a:ext>
              </a:extLst>
            </p:cNvPr>
            <p:cNvSpPr>
              <a:spLocks noChangeArrowheads="1"/>
            </p:cNvSpPr>
            <p:nvPr/>
          </p:nvSpPr>
          <p:spPr bwMode="auto">
            <a:xfrm>
              <a:off x="2328" y="1570"/>
              <a:ext cx="624" cy="2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Rectangle 13">
              <a:extLst>
                <a:ext uri="{FF2B5EF4-FFF2-40B4-BE49-F238E27FC236}">
                  <a16:creationId xmlns:a16="http://schemas.microsoft.com/office/drawing/2014/main" id="{646689B6-FD25-4493-9F08-EDE70E334842}"/>
                </a:ext>
              </a:extLst>
            </p:cNvPr>
            <p:cNvSpPr>
              <a:spLocks noChangeArrowheads="1"/>
            </p:cNvSpPr>
            <p:nvPr/>
          </p:nvSpPr>
          <p:spPr bwMode="auto">
            <a:xfrm>
              <a:off x="2334" y="1576"/>
              <a:ext cx="612" cy="2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Rectangle 14">
              <a:extLst>
                <a:ext uri="{FF2B5EF4-FFF2-40B4-BE49-F238E27FC236}">
                  <a16:creationId xmlns:a16="http://schemas.microsoft.com/office/drawing/2014/main" id="{1088D53C-DE7A-4E2A-BD22-869A04195675}"/>
                </a:ext>
              </a:extLst>
            </p:cNvPr>
            <p:cNvSpPr>
              <a:spLocks noChangeArrowheads="1"/>
            </p:cNvSpPr>
            <p:nvPr/>
          </p:nvSpPr>
          <p:spPr bwMode="auto">
            <a:xfrm>
              <a:off x="2489" y="1581"/>
              <a:ext cx="41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en-US" sz="2400" b="0" i="0" u="none" strike="noStrike" cap="none" normalizeH="0" baseline="0" dirty="0">
                  <a:ln>
                    <a:noFill/>
                  </a:ln>
                  <a:solidFill>
                    <a:srgbClr val="000000"/>
                  </a:solidFill>
                  <a:effectLst/>
                  <a:latin typeface="Calibri" panose="020F0502020204030204" pitchFamily="34" charset="0"/>
                </a:rPr>
                <a:t>100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16">
              <a:extLst>
                <a:ext uri="{FF2B5EF4-FFF2-40B4-BE49-F238E27FC236}">
                  <a16:creationId xmlns:a16="http://schemas.microsoft.com/office/drawing/2014/main" id="{A7A4E2C3-2D65-4390-8297-B2F11F7DFF88}"/>
                </a:ext>
              </a:extLst>
            </p:cNvPr>
            <p:cNvSpPr>
              <a:spLocks noChangeArrowheads="1"/>
            </p:cNvSpPr>
            <p:nvPr/>
          </p:nvSpPr>
          <p:spPr bwMode="auto">
            <a:xfrm>
              <a:off x="2668" y="1575"/>
              <a:ext cx="143"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19">
              <a:extLst>
                <a:ext uri="{FF2B5EF4-FFF2-40B4-BE49-F238E27FC236}">
                  <a16:creationId xmlns:a16="http://schemas.microsoft.com/office/drawing/2014/main" id="{CBF3DC2E-AC28-4E78-B3C8-6B729EA3344E}"/>
                </a:ext>
              </a:extLst>
            </p:cNvPr>
            <p:cNvSpPr>
              <a:spLocks noChangeArrowheads="1"/>
            </p:cNvSpPr>
            <p:nvPr/>
          </p:nvSpPr>
          <p:spPr bwMode="auto">
            <a:xfrm>
              <a:off x="2906" y="1575"/>
              <a:ext cx="143"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21">
              <a:extLst>
                <a:ext uri="{FF2B5EF4-FFF2-40B4-BE49-F238E27FC236}">
                  <a16:creationId xmlns:a16="http://schemas.microsoft.com/office/drawing/2014/main" id="{9F1AAE66-1486-4846-8364-D79EBDDA6CF5}"/>
                </a:ext>
              </a:extLst>
            </p:cNvPr>
            <p:cNvSpPr>
              <a:spLocks noChangeArrowheads="1"/>
            </p:cNvSpPr>
            <p:nvPr/>
          </p:nvSpPr>
          <p:spPr bwMode="auto">
            <a:xfrm>
              <a:off x="3349" y="1703"/>
              <a:ext cx="337" cy="2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Rectangle 22">
              <a:extLst>
                <a:ext uri="{FF2B5EF4-FFF2-40B4-BE49-F238E27FC236}">
                  <a16:creationId xmlns:a16="http://schemas.microsoft.com/office/drawing/2014/main" id="{7302E0DA-30FE-4A5F-AB7A-E737A064C38D}"/>
                </a:ext>
              </a:extLst>
            </p:cNvPr>
            <p:cNvSpPr>
              <a:spLocks noChangeArrowheads="1"/>
            </p:cNvSpPr>
            <p:nvPr/>
          </p:nvSpPr>
          <p:spPr bwMode="auto">
            <a:xfrm>
              <a:off x="3479" y="1755"/>
              <a:ext cx="131"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Rectangle 23">
              <a:extLst>
                <a:ext uri="{FF2B5EF4-FFF2-40B4-BE49-F238E27FC236}">
                  <a16:creationId xmlns:a16="http://schemas.microsoft.com/office/drawing/2014/main" id="{B7C51D30-DD30-4596-A26F-E099F166B0AD}"/>
                </a:ext>
              </a:extLst>
            </p:cNvPr>
            <p:cNvSpPr>
              <a:spLocks noChangeArrowheads="1"/>
            </p:cNvSpPr>
            <p:nvPr/>
          </p:nvSpPr>
          <p:spPr bwMode="auto">
            <a:xfrm>
              <a:off x="3019" y="1702"/>
              <a:ext cx="143"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4">
              <a:extLst>
                <a:ext uri="{FF2B5EF4-FFF2-40B4-BE49-F238E27FC236}">
                  <a16:creationId xmlns:a16="http://schemas.microsoft.com/office/drawing/2014/main" id="{639A7357-6EF5-4929-A369-7259DDCEABF2}"/>
                </a:ext>
              </a:extLst>
            </p:cNvPr>
            <p:cNvSpPr>
              <a:spLocks noChangeArrowheads="1"/>
            </p:cNvSpPr>
            <p:nvPr/>
          </p:nvSpPr>
          <p:spPr bwMode="auto">
            <a:xfrm>
              <a:off x="3616" y="1702"/>
              <a:ext cx="194"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libri" panose="020F0502020204030204" pitchFamily="34" charset="0"/>
                </a:rPr>
                <a:t>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Rectangle 25">
              <a:extLst>
                <a:ext uri="{FF2B5EF4-FFF2-40B4-BE49-F238E27FC236}">
                  <a16:creationId xmlns:a16="http://schemas.microsoft.com/office/drawing/2014/main" id="{378A359B-42AB-43E3-B7F3-F444BE5F064D}"/>
                </a:ext>
              </a:extLst>
            </p:cNvPr>
            <p:cNvSpPr>
              <a:spLocks noChangeArrowheads="1"/>
            </p:cNvSpPr>
            <p:nvPr/>
          </p:nvSpPr>
          <p:spPr bwMode="auto">
            <a:xfrm>
              <a:off x="3723" y="1787"/>
              <a:ext cx="175"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rPr>
                <a:t>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Rectangle 26">
              <a:extLst>
                <a:ext uri="{FF2B5EF4-FFF2-40B4-BE49-F238E27FC236}">
                  <a16:creationId xmlns:a16="http://schemas.microsoft.com/office/drawing/2014/main" id="{F96FF10B-5A4C-4738-B783-7A0C6EDFC7AB}"/>
                </a:ext>
              </a:extLst>
            </p:cNvPr>
            <p:cNvSpPr>
              <a:spLocks noChangeArrowheads="1"/>
            </p:cNvSpPr>
            <p:nvPr/>
          </p:nvSpPr>
          <p:spPr bwMode="auto">
            <a:xfrm>
              <a:off x="3420" y="1702"/>
              <a:ext cx="143"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libri" panose="020F05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Rectangle 27">
              <a:extLst>
                <a:ext uri="{FF2B5EF4-FFF2-40B4-BE49-F238E27FC236}">
                  <a16:creationId xmlns:a16="http://schemas.microsoft.com/office/drawing/2014/main" id="{F7FA15C0-3985-4F96-A4EA-4A059CCCC27D}"/>
                </a:ext>
              </a:extLst>
            </p:cNvPr>
            <p:cNvSpPr>
              <a:spLocks noChangeArrowheads="1"/>
            </p:cNvSpPr>
            <p:nvPr/>
          </p:nvSpPr>
          <p:spPr bwMode="auto">
            <a:xfrm>
              <a:off x="2015" y="1570"/>
              <a:ext cx="313"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Rectangle 28">
              <a:extLst>
                <a:ext uri="{FF2B5EF4-FFF2-40B4-BE49-F238E27FC236}">
                  <a16:creationId xmlns:a16="http://schemas.microsoft.com/office/drawing/2014/main" id="{19993516-2A6B-434C-9991-95086A70EC6D}"/>
                </a:ext>
              </a:extLst>
            </p:cNvPr>
            <p:cNvSpPr>
              <a:spLocks noChangeArrowheads="1"/>
            </p:cNvSpPr>
            <p:nvPr/>
          </p:nvSpPr>
          <p:spPr bwMode="auto">
            <a:xfrm>
              <a:off x="2328" y="1570"/>
              <a:ext cx="624"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Rectangle 29">
              <a:extLst>
                <a:ext uri="{FF2B5EF4-FFF2-40B4-BE49-F238E27FC236}">
                  <a16:creationId xmlns:a16="http://schemas.microsoft.com/office/drawing/2014/main" id="{57ED48E7-438C-4EA0-82DD-B30375512F14}"/>
                </a:ext>
              </a:extLst>
            </p:cNvPr>
            <p:cNvSpPr>
              <a:spLocks noChangeArrowheads="1"/>
            </p:cNvSpPr>
            <p:nvPr/>
          </p:nvSpPr>
          <p:spPr bwMode="auto">
            <a:xfrm>
              <a:off x="2952" y="1570"/>
              <a:ext cx="317"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Rectangle 30">
              <a:extLst>
                <a:ext uri="{FF2B5EF4-FFF2-40B4-BE49-F238E27FC236}">
                  <a16:creationId xmlns:a16="http://schemas.microsoft.com/office/drawing/2014/main" id="{BFA290E6-882A-4DC1-87AE-71398798F84A}"/>
                </a:ext>
              </a:extLst>
            </p:cNvPr>
            <p:cNvSpPr>
              <a:spLocks noChangeArrowheads="1"/>
            </p:cNvSpPr>
            <p:nvPr/>
          </p:nvSpPr>
          <p:spPr bwMode="auto">
            <a:xfrm>
              <a:off x="2328" y="1816"/>
              <a:ext cx="624"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Rectangle 31">
              <a:extLst>
                <a:ext uri="{FF2B5EF4-FFF2-40B4-BE49-F238E27FC236}">
                  <a16:creationId xmlns:a16="http://schemas.microsoft.com/office/drawing/2014/main" id="{1CF0EABF-2CCC-46A3-836B-78FE132CF9CA}"/>
                </a:ext>
              </a:extLst>
            </p:cNvPr>
            <p:cNvSpPr>
              <a:spLocks noChangeArrowheads="1"/>
            </p:cNvSpPr>
            <p:nvPr/>
          </p:nvSpPr>
          <p:spPr bwMode="auto">
            <a:xfrm>
              <a:off x="2328" y="1810"/>
              <a:ext cx="624"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Rectangle 32">
              <a:extLst>
                <a:ext uri="{FF2B5EF4-FFF2-40B4-BE49-F238E27FC236}">
                  <a16:creationId xmlns:a16="http://schemas.microsoft.com/office/drawing/2014/main" id="{066D6959-EB51-4121-9BE7-70DF00A56C29}"/>
                </a:ext>
              </a:extLst>
            </p:cNvPr>
            <p:cNvSpPr>
              <a:spLocks noChangeArrowheads="1"/>
            </p:cNvSpPr>
            <p:nvPr/>
          </p:nvSpPr>
          <p:spPr bwMode="auto">
            <a:xfrm>
              <a:off x="2328" y="1823"/>
              <a:ext cx="624" cy="2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Rectangle 33">
              <a:extLst>
                <a:ext uri="{FF2B5EF4-FFF2-40B4-BE49-F238E27FC236}">
                  <a16:creationId xmlns:a16="http://schemas.microsoft.com/office/drawing/2014/main" id="{70ABDB75-36E2-43AA-96B3-C3EA98F77F31}"/>
                </a:ext>
              </a:extLst>
            </p:cNvPr>
            <p:cNvSpPr>
              <a:spLocks noChangeArrowheads="1"/>
            </p:cNvSpPr>
            <p:nvPr/>
          </p:nvSpPr>
          <p:spPr bwMode="auto">
            <a:xfrm>
              <a:off x="2334" y="1828"/>
              <a:ext cx="612" cy="2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Rectangle 34">
              <a:extLst>
                <a:ext uri="{FF2B5EF4-FFF2-40B4-BE49-F238E27FC236}">
                  <a16:creationId xmlns:a16="http://schemas.microsoft.com/office/drawing/2014/main" id="{59963000-F3E3-445F-8EE5-BDD407BC84A9}"/>
                </a:ext>
              </a:extLst>
            </p:cNvPr>
            <p:cNvSpPr>
              <a:spLocks noChangeArrowheads="1"/>
            </p:cNvSpPr>
            <p:nvPr/>
          </p:nvSpPr>
          <p:spPr bwMode="auto">
            <a:xfrm>
              <a:off x="2334" y="1828"/>
              <a:ext cx="29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en-US" sz="2400" b="0" i="0" u="none" strike="noStrike" cap="none" normalizeH="0" baseline="0" dirty="0">
                  <a:ln>
                    <a:noFill/>
                  </a:ln>
                  <a:solidFill>
                    <a:srgbClr val="000000"/>
                  </a:solidFill>
                  <a:effectLst/>
                  <a:latin typeface="Calibri" panose="020F0502020204030204" pitchFamily="34" charset="0"/>
                </a:rPr>
                <a:t>100</a:t>
              </a:r>
            </a:p>
          </p:txBody>
        </p:sp>
        <p:sp>
          <p:nvSpPr>
            <p:cNvPr id="38" name="Rectangle 35">
              <a:extLst>
                <a:ext uri="{FF2B5EF4-FFF2-40B4-BE49-F238E27FC236}">
                  <a16:creationId xmlns:a16="http://schemas.microsoft.com/office/drawing/2014/main" id="{B6CBBA35-D274-4567-A617-1717072F0479}"/>
                </a:ext>
              </a:extLst>
            </p:cNvPr>
            <p:cNvSpPr>
              <a:spLocks noChangeArrowheads="1"/>
            </p:cNvSpPr>
            <p:nvPr/>
          </p:nvSpPr>
          <p:spPr bwMode="auto">
            <a:xfrm>
              <a:off x="2700" y="1828"/>
              <a:ext cx="196"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libri" panose="020F050202020403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 name="Rectangle 36">
              <a:extLst>
                <a:ext uri="{FF2B5EF4-FFF2-40B4-BE49-F238E27FC236}">
                  <a16:creationId xmlns:a16="http://schemas.microsoft.com/office/drawing/2014/main" id="{9A3F1A33-1BD8-4E9B-A4B0-BAE094C47717}"/>
                </a:ext>
              </a:extLst>
            </p:cNvPr>
            <p:cNvSpPr>
              <a:spLocks noChangeArrowheads="1"/>
            </p:cNvSpPr>
            <p:nvPr/>
          </p:nvSpPr>
          <p:spPr bwMode="auto">
            <a:xfrm>
              <a:off x="2807" y="1828"/>
              <a:ext cx="57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libri" panose="020F0502020204030204" pitchFamily="34" charset="0"/>
                </a:rPr>
                <a:t> </a:t>
              </a:r>
              <a:r>
                <a:rPr lang="lv-LV" altLang="en-US" sz="2400" dirty="0">
                  <a:solidFill>
                    <a:srgbClr val="000000"/>
                  </a:solidFill>
                  <a:latin typeface="Calibri" panose="020F0502020204030204" pitchFamily="34" charset="0"/>
                </a:rPr>
                <a:t>%</a:t>
              </a:r>
              <a:r>
                <a:rPr kumimoji="0" lang="lv-LV" altLang="en-US" sz="2400" b="0" i="0" u="none" strike="noStrike" cap="none" normalizeH="0" baseline="0" dirty="0">
                  <a:ln>
                    <a:noFill/>
                  </a:ln>
                  <a:solidFill>
                    <a:srgbClr val="000000"/>
                  </a:solidFill>
                  <a:effectLst/>
                  <a:latin typeface="Calibri" panose="020F0502020204030204" pitchFamily="34" charset="0"/>
                </a:rPr>
                <a:t> H2O</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Rectangle 39">
              <a:extLst>
                <a:ext uri="{FF2B5EF4-FFF2-40B4-BE49-F238E27FC236}">
                  <a16:creationId xmlns:a16="http://schemas.microsoft.com/office/drawing/2014/main" id="{28F0DEE1-48A4-4582-87FB-2E47B981721E}"/>
                </a:ext>
              </a:extLst>
            </p:cNvPr>
            <p:cNvSpPr>
              <a:spLocks noChangeArrowheads="1"/>
            </p:cNvSpPr>
            <p:nvPr/>
          </p:nvSpPr>
          <p:spPr bwMode="auto">
            <a:xfrm>
              <a:off x="3500" y="1828"/>
              <a:ext cx="143"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libri" panose="020F05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Rectangle 40">
              <a:extLst>
                <a:ext uri="{FF2B5EF4-FFF2-40B4-BE49-F238E27FC236}">
                  <a16:creationId xmlns:a16="http://schemas.microsoft.com/office/drawing/2014/main" id="{9EF0AFC9-2D7F-4F88-8CC4-642909FE4F9A}"/>
                </a:ext>
              </a:extLst>
            </p:cNvPr>
            <p:cNvSpPr>
              <a:spLocks noChangeArrowheads="1"/>
            </p:cNvSpPr>
            <p:nvPr/>
          </p:nvSpPr>
          <p:spPr bwMode="auto">
            <a:xfrm flipV="1">
              <a:off x="2328" y="1787"/>
              <a:ext cx="1019" cy="30"/>
            </a:xfrm>
            <a:prstGeom prst="rect">
              <a:avLst/>
            </a:prstGeom>
            <a:solidFill>
              <a:srgbClr val="414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Rectangle 41">
              <a:extLst>
                <a:ext uri="{FF2B5EF4-FFF2-40B4-BE49-F238E27FC236}">
                  <a16:creationId xmlns:a16="http://schemas.microsoft.com/office/drawing/2014/main" id="{4C0FDFB2-210B-4F70-BD65-3194D8FABDBE}"/>
                </a:ext>
              </a:extLst>
            </p:cNvPr>
            <p:cNvSpPr>
              <a:spLocks noChangeArrowheads="1"/>
            </p:cNvSpPr>
            <p:nvPr/>
          </p:nvSpPr>
          <p:spPr bwMode="auto">
            <a:xfrm>
              <a:off x="2328" y="1823"/>
              <a:ext cx="624"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Rectangle 42">
              <a:extLst>
                <a:ext uri="{FF2B5EF4-FFF2-40B4-BE49-F238E27FC236}">
                  <a16:creationId xmlns:a16="http://schemas.microsoft.com/office/drawing/2014/main" id="{BC33FD29-5741-4998-9D51-6A5B84055F8D}"/>
                </a:ext>
              </a:extLst>
            </p:cNvPr>
            <p:cNvSpPr>
              <a:spLocks noChangeArrowheads="1"/>
            </p:cNvSpPr>
            <p:nvPr/>
          </p:nvSpPr>
          <p:spPr bwMode="auto">
            <a:xfrm>
              <a:off x="2015" y="2064"/>
              <a:ext cx="313"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Rectangle 43">
              <a:extLst>
                <a:ext uri="{FF2B5EF4-FFF2-40B4-BE49-F238E27FC236}">
                  <a16:creationId xmlns:a16="http://schemas.microsoft.com/office/drawing/2014/main" id="{11D79D14-CD06-425D-909F-3BEC94B81654}"/>
                </a:ext>
              </a:extLst>
            </p:cNvPr>
            <p:cNvSpPr>
              <a:spLocks noChangeArrowheads="1"/>
            </p:cNvSpPr>
            <p:nvPr/>
          </p:nvSpPr>
          <p:spPr bwMode="auto">
            <a:xfrm>
              <a:off x="2328" y="2064"/>
              <a:ext cx="624"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Rectangle 44">
              <a:extLst>
                <a:ext uri="{FF2B5EF4-FFF2-40B4-BE49-F238E27FC236}">
                  <a16:creationId xmlns:a16="http://schemas.microsoft.com/office/drawing/2014/main" id="{84A0AA64-C4C9-4A67-A5EB-98047E0497EE}"/>
                </a:ext>
              </a:extLst>
            </p:cNvPr>
            <p:cNvSpPr>
              <a:spLocks noChangeArrowheads="1"/>
            </p:cNvSpPr>
            <p:nvPr/>
          </p:nvSpPr>
          <p:spPr bwMode="auto">
            <a:xfrm>
              <a:off x="2952" y="2064"/>
              <a:ext cx="317"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Rectangle 45">
              <a:extLst>
                <a:ext uri="{FF2B5EF4-FFF2-40B4-BE49-F238E27FC236}">
                  <a16:creationId xmlns:a16="http://schemas.microsoft.com/office/drawing/2014/main" id="{A0315F51-0E44-46AB-90B8-32CA0DDB61BE}"/>
                </a:ext>
              </a:extLst>
            </p:cNvPr>
            <p:cNvSpPr>
              <a:spLocks noChangeArrowheads="1"/>
            </p:cNvSpPr>
            <p:nvPr/>
          </p:nvSpPr>
          <p:spPr bwMode="auto">
            <a:xfrm>
              <a:off x="2015" y="2117"/>
              <a:ext cx="6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pic>
        <p:nvPicPr>
          <p:cNvPr id="49" name="Picture 48">
            <a:extLst>
              <a:ext uri="{FF2B5EF4-FFF2-40B4-BE49-F238E27FC236}">
                <a16:creationId xmlns:a16="http://schemas.microsoft.com/office/drawing/2014/main" id="{F282A1A3-5D2B-4B1E-896D-6804BB22BEB3}"/>
              </a:ext>
            </a:extLst>
          </p:cNvPr>
          <p:cNvPicPr>
            <a:picLocks noChangeAspect="1"/>
          </p:cNvPicPr>
          <p:nvPr/>
        </p:nvPicPr>
        <p:blipFill>
          <a:blip r:embed="rId3"/>
          <a:stretch>
            <a:fillRect/>
          </a:stretch>
        </p:blipFill>
        <p:spPr>
          <a:xfrm>
            <a:off x="669131" y="1304925"/>
            <a:ext cx="8372475" cy="4248150"/>
          </a:xfrm>
          <a:prstGeom prst="rect">
            <a:avLst/>
          </a:prstGeom>
        </p:spPr>
      </p:pic>
    </p:spTree>
    <p:extLst>
      <p:ext uri="{BB962C8B-B14F-4D97-AF65-F5344CB8AC3E}">
        <p14:creationId xmlns:p14="http://schemas.microsoft.com/office/powerpoint/2010/main" val="28647744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sp>
        <p:nvSpPr>
          <p:cNvPr id="16" name="TextBox 15"/>
          <p:cNvSpPr txBox="1"/>
          <p:nvPr/>
        </p:nvSpPr>
        <p:spPr>
          <a:xfrm>
            <a:off x="561129" y="404664"/>
            <a:ext cx="8398695" cy="523220"/>
          </a:xfrm>
          <a:prstGeom prst="rect">
            <a:avLst/>
          </a:prstGeom>
          <a:noFill/>
        </p:spPr>
        <p:txBody>
          <a:bodyPr wrap="square" rtlCol="0">
            <a:spAutoFit/>
          </a:bodyPr>
          <a:lstStyle/>
          <a:p>
            <a:r>
              <a:rPr lang="lv-LV" sz="2800" b="1" dirty="0">
                <a:solidFill>
                  <a:schemeClr val="tx1">
                    <a:lumMod val="65000"/>
                    <a:lumOff val="35000"/>
                  </a:schemeClr>
                </a:solidFill>
              </a:rPr>
              <a:t>Korekcija pie standartizēta skābekļa satura</a:t>
            </a:r>
            <a:endParaRPr lang="en-GB" sz="2800" b="1" dirty="0">
              <a:solidFill>
                <a:schemeClr val="tx1">
                  <a:lumMod val="65000"/>
                  <a:lumOff val="35000"/>
                </a:schemeClr>
              </a:solidFill>
            </a:endParaRPr>
          </a:p>
        </p:txBody>
      </p:sp>
      <p:sp>
        <p:nvSpPr>
          <p:cNvPr id="50" name="Rectangle 49">
            <a:extLst>
              <a:ext uri="{FF2B5EF4-FFF2-40B4-BE49-F238E27FC236}">
                <a16:creationId xmlns:a16="http://schemas.microsoft.com/office/drawing/2014/main" id="{4DC8C9AF-EF9D-4A4D-8204-919C79FC2931}"/>
              </a:ext>
            </a:extLst>
          </p:cNvPr>
          <p:cNvSpPr/>
          <p:nvPr/>
        </p:nvSpPr>
        <p:spPr>
          <a:xfrm>
            <a:off x="822921" y="1484784"/>
            <a:ext cx="8064895" cy="4524315"/>
          </a:xfrm>
          <a:prstGeom prst="rect">
            <a:avLst/>
          </a:prstGeom>
        </p:spPr>
        <p:txBody>
          <a:bodyPr wrap="square">
            <a:spAutoFit/>
          </a:bodyPr>
          <a:lstStyle/>
          <a:p>
            <a:r>
              <a:rPr lang="lv-LV" sz="2400" dirty="0">
                <a:solidFill>
                  <a:schemeClr val="tx1">
                    <a:lumMod val="65000"/>
                    <a:lumOff val="35000"/>
                  </a:schemeClr>
                </a:solidFill>
              </a:rPr>
              <a:t>Emisiju koncentrācijas aprēķināšanai atbilstoši noteiktam skābekļa saturam izmanto šādu formulu:</a:t>
            </a:r>
          </a:p>
          <a:p>
            <a:endParaRPr lang="lv-LV" sz="2400" dirty="0">
              <a:solidFill>
                <a:schemeClr val="tx1">
                  <a:lumMod val="65000"/>
                  <a:lumOff val="35000"/>
                </a:schemeClr>
              </a:solidFill>
            </a:endParaRPr>
          </a:p>
          <a:p>
            <a:endParaRPr lang="lv-LV" sz="2400" dirty="0">
              <a:solidFill>
                <a:schemeClr val="tx1">
                  <a:lumMod val="65000"/>
                  <a:lumOff val="35000"/>
                </a:schemeClr>
              </a:solidFill>
            </a:endParaRPr>
          </a:p>
          <a:p>
            <a:endParaRPr lang="lv-LV" sz="2400" dirty="0">
              <a:solidFill>
                <a:schemeClr val="tx1">
                  <a:lumMod val="65000"/>
                  <a:lumOff val="35000"/>
                </a:schemeClr>
              </a:solidFill>
            </a:endParaRPr>
          </a:p>
          <a:p>
            <a:r>
              <a:rPr lang="lv-LV" sz="2400" dirty="0">
                <a:solidFill>
                  <a:schemeClr val="tx1">
                    <a:lumMod val="65000"/>
                    <a:lumOff val="35000"/>
                  </a:schemeClr>
                </a:solidFill>
              </a:rPr>
              <a:t>, kur:</a:t>
            </a:r>
          </a:p>
          <a:p>
            <a:r>
              <a:rPr lang="lv-LV" sz="2400" dirty="0">
                <a:solidFill>
                  <a:schemeClr val="tx1">
                    <a:lumMod val="65000"/>
                    <a:lumOff val="35000"/>
                  </a:schemeClr>
                </a:solidFill>
              </a:rPr>
              <a:t>E</a:t>
            </a:r>
            <a:r>
              <a:rPr lang="lv-LV" sz="2400" baseline="-25000" dirty="0">
                <a:solidFill>
                  <a:schemeClr val="tx1">
                    <a:lumMod val="65000"/>
                    <a:lumOff val="35000"/>
                  </a:schemeClr>
                </a:solidFill>
              </a:rPr>
              <a:t>R</a:t>
            </a:r>
            <a:r>
              <a:rPr lang="lv-LV" sz="2400" dirty="0">
                <a:solidFill>
                  <a:schemeClr val="tx1">
                    <a:lumMod val="65000"/>
                    <a:lumOff val="35000"/>
                  </a:schemeClr>
                </a:solidFill>
              </a:rPr>
              <a:t> (mg/Nm</a:t>
            </a:r>
            <a:r>
              <a:rPr lang="lv-LV" sz="2400" baseline="30000" dirty="0">
                <a:solidFill>
                  <a:schemeClr val="tx1">
                    <a:lumMod val="65000"/>
                    <a:lumOff val="35000"/>
                  </a:schemeClr>
                </a:solidFill>
              </a:rPr>
              <a:t>3</a:t>
            </a:r>
            <a:r>
              <a:rPr lang="lv-LV" sz="2400" dirty="0">
                <a:solidFill>
                  <a:schemeClr val="tx1">
                    <a:lumMod val="65000"/>
                    <a:lumOff val="35000"/>
                  </a:schemeClr>
                </a:solidFill>
              </a:rPr>
              <a:t>) – emisiju koncentrācija, kas saistīta ar skābekļa bāzes līmeni O</a:t>
            </a:r>
            <a:r>
              <a:rPr lang="lv-LV" sz="2400" baseline="-25000" dirty="0">
                <a:solidFill>
                  <a:schemeClr val="tx1">
                    <a:lumMod val="65000"/>
                    <a:lumOff val="35000"/>
                  </a:schemeClr>
                </a:solidFill>
              </a:rPr>
              <a:t>R</a:t>
            </a:r>
            <a:r>
              <a:rPr lang="lv-LV" sz="2400" dirty="0">
                <a:solidFill>
                  <a:schemeClr val="tx1">
                    <a:lumMod val="65000"/>
                    <a:lumOff val="35000"/>
                  </a:schemeClr>
                </a:solidFill>
              </a:rPr>
              <a:t>;</a:t>
            </a:r>
          </a:p>
          <a:p>
            <a:r>
              <a:rPr lang="lv-LV" sz="2400" dirty="0">
                <a:solidFill>
                  <a:schemeClr val="tx1">
                    <a:lumMod val="65000"/>
                    <a:lumOff val="35000"/>
                  </a:schemeClr>
                </a:solidFill>
              </a:rPr>
              <a:t>O</a:t>
            </a:r>
            <a:r>
              <a:rPr lang="lv-LV" sz="2400" baseline="-25000" dirty="0">
                <a:solidFill>
                  <a:schemeClr val="tx1">
                    <a:lumMod val="65000"/>
                    <a:lumOff val="35000"/>
                  </a:schemeClr>
                </a:solidFill>
              </a:rPr>
              <a:t>R</a:t>
            </a:r>
            <a:r>
              <a:rPr lang="lv-LV" sz="2400" dirty="0">
                <a:solidFill>
                  <a:schemeClr val="tx1">
                    <a:lumMod val="65000"/>
                    <a:lumOff val="35000"/>
                  </a:schemeClr>
                </a:solidFill>
              </a:rPr>
              <a:t> (%) – standartizētais skābekļa saturs;</a:t>
            </a:r>
          </a:p>
          <a:p>
            <a:r>
              <a:rPr lang="lv-LV" sz="2400" dirty="0">
                <a:solidFill>
                  <a:schemeClr val="tx1">
                    <a:lumMod val="65000"/>
                    <a:lumOff val="35000"/>
                  </a:schemeClr>
                </a:solidFill>
              </a:rPr>
              <a:t>E</a:t>
            </a:r>
            <a:r>
              <a:rPr lang="lv-LV" sz="2400" baseline="-25000" dirty="0">
                <a:solidFill>
                  <a:schemeClr val="tx1">
                    <a:lumMod val="65000"/>
                    <a:lumOff val="35000"/>
                  </a:schemeClr>
                </a:solidFill>
              </a:rPr>
              <a:t>M</a:t>
            </a:r>
            <a:r>
              <a:rPr lang="lv-LV" sz="2400" dirty="0">
                <a:solidFill>
                  <a:schemeClr val="tx1">
                    <a:lumMod val="65000"/>
                    <a:lumOff val="35000"/>
                  </a:schemeClr>
                </a:solidFill>
              </a:rPr>
              <a:t> (mg/Nm</a:t>
            </a:r>
            <a:r>
              <a:rPr lang="lv-LV" sz="2400" baseline="30000" dirty="0">
                <a:solidFill>
                  <a:schemeClr val="tx1">
                    <a:lumMod val="65000"/>
                    <a:lumOff val="35000"/>
                  </a:schemeClr>
                </a:solidFill>
              </a:rPr>
              <a:t>3</a:t>
            </a:r>
            <a:r>
              <a:rPr lang="lv-LV" sz="2400" dirty="0">
                <a:solidFill>
                  <a:schemeClr val="tx1">
                    <a:lumMod val="65000"/>
                    <a:lumOff val="35000"/>
                  </a:schemeClr>
                </a:solidFill>
              </a:rPr>
              <a:t>) – emisiju koncentrācija, kas saistīta ar izmērīto skābekļa līmeni O</a:t>
            </a:r>
            <a:r>
              <a:rPr lang="lv-LV" sz="2400" baseline="-25000" dirty="0">
                <a:solidFill>
                  <a:schemeClr val="tx1">
                    <a:lumMod val="65000"/>
                    <a:lumOff val="35000"/>
                  </a:schemeClr>
                </a:solidFill>
              </a:rPr>
              <a:t>M</a:t>
            </a:r>
            <a:r>
              <a:rPr lang="lv-LV" sz="2400" dirty="0">
                <a:solidFill>
                  <a:schemeClr val="tx1">
                    <a:lumMod val="65000"/>
                    <a:lumOff val="35000"/>
                  </a:schemeClr>
                </a:solidFill>
              </a:rPr>
              <a:t>;</a:t>
            </a:r>
          </a:p>
          <a:p>
            <a:r>
              <a:rPr lang="lv-LV" sz="2400" dirty="0">
                <a:solidFill>
                  <a:schemeClr val="tx1">
                    <a:lumMod val="65000"/>
                    <a:lumOff val="35000"/>
                  </a:schemeClr>
                </a:solidFill>
              </a:rPr>
              <a:t>O</a:t>
            </a:r>
            <a:r>
              <a:rPr lang="lv-LV" sz="2400" baseline="-25000" dirty="0">
                <a:solidFill>
                  <a:schemeClr val="tx1">
                    <a:lumMod val="65000"/>
                    <a:lumOff val="35000"/>
                  </a:schemeClr>
                </a:solidFill>
              </a:rPr>
              <a:t>M</a:t>
            </a:r>
            <a:r>
              <a:rPr lang="lv-LV" sz="2400" dirty="0">
                <a:solidFill>
                  <a:schemeClr val="tx1">
                    <a:lumMod val="65000"/>
                    <a:lumOff val="35000"/>
                  </a:schemeClr>
                </a:solidFill>
              </a:rPr>
              <a:t> (%) – izmērītais skābekļa saturs.</a:t>
            </a:r>
          </a:p>
        </p:txBody>
      </p:sp>
      <p:pic>
        <p:nvPicPr>
          <p:cNvPr id="51" name="Picture 50">
            <a:extLst>
              <a:ext uri="{FF2B5EF4-FFF2-40B4-BE49-F238E27FC236}">
                <a16:creationId xmlns:a16="http://schemas.microsoft.com/office/drawing/2014/main" id="{68574DEF-59D7-48EA-83CD-9692E8A3F39F}"/>
              </a:ext>
            </a:extLst>
          </p:cNvPr>
          <p:cNvPicPr>
            <a:picLocks noChangeAspect="1"/>
          </p:cNvPicPr>
          <p:nvPr/>
        </p:nvPicPr>
        <p:blipFill>
          <a:blip r:embed="rId3"/>
          <a:stretch>
            <a:fillRect/>
          </a:stretch>
        </p:blipFill>
        <p:spPr>
          <a:xfrm>
            <a:off x="3199185" y="2492896"/>
            <a:ext cx="8864081" cy="1142126"/>
          </a:xfrm>
          <a:prstGeom prst="rect">
            <a:avLst/>
          </a:prstGeom>
        </p:spPr>
      </p:pic>
    </p:spTree>
    <p:extLst>
      <p:ext uri="{BB962C8B-B14F-4D97-AF65-F5344CB8AC3E}">
        <p14:creationId xmlns:p14="http://schemas.microsoft.com/office/powerpoint/2010/main" val="11109470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sp>
        <p:nvSpPr>
          <p:cNvPr id="16" name="TextBox 15"/>
          <p:cNvSpPr txBox="1"/>
          <p:nvPr/>
        </p:nvSpPr>
        <p:spPr>
          <a:xfrm>
            <a:off x="561129" y="404664"/>
            <a:ext cx="8398695" cy="523220"/>
          </a:xfrm>
          <a:prstGeom prst="rect">
            <a:avLst/>
          </a:prstGeom>
          <a:noFill/>
        </p:spPr>
        <p:txBody>
          <a:bodyPr wrap="square" rtlCol="0">
            <a:spAutoFit/>
          </a:bodyPr>
          <a:lstStyle/>
          <a:p>
            <a:r>
              <a:rPr lang="nn-NO" sz="2800" b="1" dirty="0">
                <a:solidFill>
                  <a:schemeClr val="tx1">
                    <a:lumMod val="65000"/>
                    <a:lumOff val="35000"/>
                  </a:schemeClr>
                </a:solidFill>
              </a:rPr>
              <a:t>Ministru kabineta noteikumi Nr. </a:t>
            </a:r>
            <a:r>
              <a:rPr lang="lv-LV" sz="2800" b="1" dirty="0">
                <a:solidFill>
                  <a:schemeClr val="tx1">
                    <a:lumMod val="65000"/>
                    <a:lumOff val="35000"/>
                  </a:schemeClr>
                </a:solidFill>
              </a:rPr>
              <a:t>17</a:t>
            </a:r>
            <a:endParaRPr lang="nn-NO" sz="2800" b="1" dirty="0">
              <a:solidFill>
                <a:schemeClr val="tx1">
                  <a:lumMod val="65000"/>
                  <a:lumOff val="35000"/>
                </a:schemeClr>
              </a:solidFill>
            </a:endParaRPr>
          </a:p>
        </p:txBody>
      </p:sp>
      <p:sp>
        <p:nvSpPr>
          <p:cNvPr id="6" name="TextBox 5">
            <a:extLst>
              <a:ext uri="{FF2B5EF4-FFF2-40B4-BE49-F238E27FC236}">
                <a16:creationId xmlns:a16="http://schemas.microsoft.com/office/drawing/2014/main" id="{BD625D88-6221-40AB-B6AC-BBF4F65D41E8}"/>
              </a:ext>
            </a:extLst>
          </p:cNvPr>
          <p:cNvSpPr txBox="1"/>
          <p:nvPr/>
        </p:nvSpPr>
        <p:spPr>
          <a:xfrm>
            <a:off x="1687017" y="1358714"/>
            <a:ext cx="6912768" cy="4524315"/>
          </a:xfrm>
          <a:prstGeom prst="rect">
            <a:avLst/>
          </a:prstGeom>
          <a:noFill/>
        </p:spPr>
        <p:txBody>
          <a:bodyPr wrap="square" rtlCol="0">
            <a:spAutoFit/>
          </a:bodyPr>
          <a:lstStyle/>
          <a:p>
            <a:r>
              <a:rPr lang="lv-LV" sz="2400" dirty="0">
                <a:solidFill>
                  <a:schemeClr val="tx1">
                    <a:lumMod val="65000"/>
                    <a:lumOff val="35000"/>
                  </a:schemeClr>
                </a:solidFill>
              </a:rPr>
              <a:t>14. punkts</a:t>
            </a:r>
          </a:p>
          <a:p>
            <a:r>
              <a:rPr lang="lv-LV" sz="2400" dirty="0">
                <a:solidFill>
                  <a:schemeClr val="tx1">
                    <a:lumMod val="65000"/>
                    <a:lumOff val="35000"/>
                  </a:schemeClr>
                </a:solidFill>
              </a:rPr>
              <a:t>...skābekļa saturs izplūdes gāzēs ir standartizēts, kas ir attiecīgi:</a:t>
            </a:r>
          </a:p>
          <a:p>
            <a:pPr marL="342900" indent="-342900">
              <a:buFont typeface="Wingdings" panose="05000000000000000000" pitchFamily="2" charset="2"/>
              <a:buChar char="ü"/>
            </a:pPr>
            <a:r>
              <a:rPr lang="lv-LV" sz="2400" dirty="0">
                <a:solidFill>
                  <a:schemeClr val="tx1">
                    <a:lumMod val="65000"/>
                    <a:lumOff val="35000"/>
                  </a:schemeClr>
                </a:solidFill>
              </a:rPr>
              <a:t>6 % cietajam kurināmajam, </a:t>
            </a:r>
          </a:p>
          <a:p>
            <a:pPr marL="342900" indent="-342900">
              <a:buFont typeface="Wingdings" panose="05000000000000000000" pitchFamily="2" charset="2"/>
              <a:buChar char="ü"/>
            </a:pPr>
            <a:r>
              <a:rPr lang="lv-LV" sz="2400" dirty="0">
                <a:solidFill>
                  <a:schemeClr val="tx1">
                    <a:lumMod val="65000"/>
                    <a:lumOff val="35000"/>
                  </a:schemeClr>
                </a:solidFill>
              </a:rPr>
              <a:t>3 % – sadedzināšanas iekārtām, kurās izmanto šķidro vai gāzveida kurināmo (izņemot gāzturbīnas un gāzes dzinējus), un </a:t>
            </a:r>
          </a:p>
          <a:p>
            <a:pPr marL="342900" indent="-342900">
              <a:buFont typeface="Wingdings" panose="05000000000000000000" pitchFamily="2" charset="2"/>
              <a:buChar char="ü"/>
            </a:pPr>
            <a:r>
              <a:rPr lang="lv-LV" sz="2400" dirty="0">
                <a:solidFill>
                  <a:schemeClr val="tx1">
                    <a:lumMod val="65000"/>
                    <a:lumOff val="35000"/>
                  </a:schemeClr>
                </a:solidFill>
              </a:rPr>
              <a:t>15 % – gāzturbīnām un gāzes dzinējiem. </a:t>
            </a:r>
          </a:p>
          <a:p>
            <a:pPr marL="342900" indent="-342900">
              <a:buFont typeface="Wingdings" panose="05000000000000000000" pitchFamily="2" charset="2"/>
              <a:buChar char="ü"/>
            </a:pPr>
            <a:r>
              <a:rPr lang="lv-LV" sz="2400" dirty="0">
                <a:solidFill>
                  <a:schemeClr val="tx1">
                    <a:lumMod val="65000"/>
                    <a:lumOff val="35000"/>
                  </a:schemeClr>
                </a:solidFill>
              </a:rPr>
              <a:t>Jaunajām lielas jaudas sadedzināšanas iekārtām, kas ir kombinētā cikla gāzturbīnas ar papildu kurināšanu, standartizēto skābekļa saturu nosaka, ņemot vērā attiecīgās iekārtas īpašos parametrus.</a:t>
            </a:r>
          </a:p>
        </p:txBody>
      </p:sp>
    </p:spTree>
    <p:extLst>
      <p:ext uri="{BB962C8B-B14F-4D97-AF65-F5344CB8AC3E}">
        <p14:creationId xmlns:p14="http://schemas.microsoft.com/office/powerpoint/2010/main" val="27683200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sp>
        <p:nvSpPr>
          <p:cNvPr id="16" name="TextBox 15"/>
          <p:cNvSpPr txBox="1"/>
          <p:nvPr/>
        </p:nvSpPr>
        <p:spPr>
          <a:xfrm>
            <a:off x="561129" y="404664"/>
            <a:ext cx="8398695" cy="523220"/>
          </a:xfrm>
          <a:prstGeom prst="rect">
            <a:avLst/>
          </a:prstGeom>
          <a:noFill/>
        </p:spPr>
        <p:txBody>
          <a:bodyPr wrap="square" rtlCol="0">
            <a:spAutoFit/>
          </a:bodyPr>
          <a:lstStyle/>
          <a:p>
            <a:r>
              <a:rPr lang="lv-LV" sz="2800" b="1" dirty="0">
                <a:solidFill>
                  <a:schemeClr val="tx1">
                    <a:lumMod val="65000"/>
                    <a:lumOff val="35000"/>
                  </a:schemeClr>
                </a:solidFill>
              </a:rPr>
              <a:t>Pārejas formula: </a:t>
            </a:r>
            <a:r>
              <a:rPr lang="lv-LV" sz="2800" b="1" dirty="0" err="1">
                <a:solidFill>
                  <a:schemeClr val="tx1">
                    <a:lumMod val="65000"/>
                    <a:lumOff val="35000"/>
                  </a:schemeClr>
                </a:solidFill>
              </a:rPr>
              <a:t>ppm</a:t>
            </a:r>
            <a:r>
              <a:rPr lang="lv-LV" sz="2800" b="1" dirty="0">
                <a:solidFill>
                  <a:schemeClr val="tx1">
                    <a:lumMod val="65000"/>
                    <a:lumOff val="35000"/>
                  </a:schemeClr>
                </a:solidFill>
              </a:rPr>
              <a:t> uz mg/m</a:t>
            </a:r>
            <a:endParaRPr lang="en-GB" sz="2800" b="1" dirty="0">
              <a:solidFill>
                <a:schemeClr val="tx1">
                  <a:lumMod val="65000"/>
                  <a:lumOff val="35000"/>
                </a:schemeClr>
              </a:solidFill>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9F784265-E5F2-4774-9155-A8045B55F8D4}"/>
                  </a:ext>
                </a:extLst>
              </p:cNvPr>
              <p:cNvSpPr/>
              <p:nvPr/>
            </p:nvSpPr>
            <p:spPr>
              <a:xfrm>
                <a:off x="750913" y="1332548"/>
                <a:ext cx="8136903" cy="4705968"/>
              </a:xfrm>
              <a:prstGeom prst="rect">
                <a:avLst/>
              </a:prstGeom>
            </p:spPr>
            <p:txBody>
              <a:bodyPr wrap="square">
                <a:spAutoFit/>
              </a:bodyPr>
              <a:lstStyle/>
              <a:p>
                <a:r>
                  <a:rPr lang="lv-LV" sz="2400" i="1" dirty="0">
                    <a:solidFill>
                      <a:schemeClr val="tx2"/>
                    </a:solidFill>
                  </a:rPr>
                  <a:t>ppm – </a:t>
                </a:r>
                <a:r>
                  <a:rPr lang="lv-LV" sz="2400" i="1" dirty="0" err="1">
                    <a:solidFill>
                      <a:schemeClr val="tx2"/>
                    </a:solidFill>
                  </a:rPr>
                  <a:t>parts</a:t>
                </a:r>
                <a:r>
                  <a:rPr lang="lv-LV" sz="2400" i="1" dirty="0">
                    <a:solidFill>
                      <a:schemeClr val="tx2"/>
                    </a:solidFill>
                  </a:rPr>
                  <a:t> per </a:t>
                </a:r>
                <a:r>
                  <a:rPr lang="lv-LV" sz="2400" i="1" dirty="0" err="1">
                    <a:solidFill>
                      <a:schemeClr val="tx2"/>
                    </a:solidFill>
                  </a:rPr>
                  <a:t>million</a:t>
                </a:r>
                <a:r>
                  <a:rPr lang="lv-LV" sz="2400" i="1" dirty="0">
                    <a:solidFill>
                      <a:schemeClr val="tx2"/>
                    </a:solidFill>
                  </a:rPr>
                  <a:t>/daļas uz miljonu (piezīme </a:t>
                </a:r>
                <a:r>
                  <a:rPr lang="lv-LV" sz="2400" i="1" dirty="0" err="1">
                    <a:solidFill>
                      <a:schemeClr val="tx2"/>
                    </a:solidFill>
                  </a:rPr>
                  <a:t>ppb</a:t>
                </a:r>
                <a:r>
                  <a:rPr lang="lv-LV" sz="2400" i="1" dirty="0">
                    <a:solidFill>
                      <a:schemeClr val="tx2"/>
                    </a:solidFill>
                  </a:rPr>
                  <a:t> = </a:t>
                </a:r>
                <a:r>
                  <a:rPr lang="lv-LV" sz="2400" i="1" dirty="0" err="1">
                    <a:solidFill>
                      <a:schemeClr val="tx2"/>
                    </a:solidFill>
                  </a:rPr>
                  <a:t>parts</a:t>
                </a:r>
                <a:r>
                  <a:rPr lang="lv-LV" sz="2400" i="1" dirty="0">
                    <a:solidFill>
                      <a:schemeClr val="tx2"/>
                    </a:solidFill>
                  </a:rPr>
                  <a:t> per </a:t>
                </a:r>
                <a:r>
                  <a:rPr lang="lv-LV" sz="2400" i="1" dirty="0" err="1">
                    <a:solidFill>
                      <a:schemeClr val="tx2"/>
                    </a:solidFill>
                  </a:rPr>
                  <a:t>billion</a:t>
                </a:r>
                <a:r>
                  <a:rPr lang="lv-LV" sz="2400" i="1" dirty="0">
                    <a:solidFill>
                      <a:schemeClr val="tx2"/>
                    </a:solidFill>
                  </a:rPr>
                  <a:t>/daļas uz miljardu)</a:t>
                </a:r>
              </a:p>
              <a:p>
                <a:endParaRPr lang="lv-LV" sz="2400" dirty="0">
                  <a:solidFill>
                    <a:schemeClr val="tx1">
                      <a:lumMod val="65000"/>
                      <a:lumOff val="35000"/>
                    </a:schemeClr>
                  </a:solidFill>
                </a:endParaRPr>
              </a:p>
              <a:p>
                <a:r>
                  <a:rPr lang="lv-LV" sz="2400" dirty="0">
                    <a:solidFill>
                      <a:schemeClr val="tx1">
                        <a:lumMod val="65000"/>
                        <a:lumOff val="35000"/>
                      </a:schemeClr>
                    </a:solidFill>
                  </a:rPr>
                  <a:t>Pārejas formula:</a:t>
                </a:r>
              </a:p>
              <a:p>
                <a:pPr/>
                <a14:m>
                  <m:oMathPara xmlns:m="http://schemas.openxmlformats.org/officeDocument/2006/math">
                    <m:oMathParaPr>
                      <m:jc m:val="centerGroup"/>
                    </m:oMathParaPr>
                    <m:oMath xmlns:m="http://schemas.openxmlformats.org/officeDocument/2006/math">
                      <m:r>
                        <m:rPr>
                          <m:sty m:val="p"/>
                        </m:rPr>
                        <a:rPr lang="lv-LV" sz="2400" b="0" i="0" smtClean="0">
                          <a:solidFill>
                            <a:schemeClr val="tx1">
                              <a:lumMod val="65000"/>
                              <a:lumOff val="35000"/>
                            </a:schemeClr>
                          </a:solidFill>
                          <a:latin typeface="Cambria Math" panose="02040503050406030204" pitchFamily="18" charset="0"/>
                        </a:rPr>
                        <m:t>C</m:t>
                      </m:r>
                      <m:r>
                        <a:rPr lang="lv-LV" sz="2400" b="0" i="0" smtClean="0">
                          <a:solidFill>
                            <a:schemeClr val="tx1">
                              <a:lumMod val="65000"/>
                              <a:lumOff val="35000"/>
                            </a:schemeClr>
                          </a:solidFill>
                          <a:latin typeface="Cambria Math" panose="02040503050406030204" pitchFamily="18" charset="0"/>
                        </a:rPr>
                        <m:t>(</m:t>
                      </m:r>
                      <m:f>
                        <m:fPr>
                          <m:ctrlPr>
                            <a:rPr lang="lv-LV" sz="2400" b="0" i="1" smtClean="0">
                              <a:solidFill>
                                <a:schemeClr val="tx1">
                                  <a:lumMod val="65000"/>
                                  <a:lumOff val="35000"/>
                                </a:schemeClr>
                              </a:solidFill>
                              <a:latin typeface="Cambria Math" panose="02040503050406030204" pitchFamily="18" charset="0"/>
                            </a:rPr>
                          </m:ctrlPr>
                        </m:fPr>
                        <m:num>
                          <m:r>
                            <m:rPr>
                              <m:sty m:val="p"/>
                            </m:rPr>
                            <a:rPr lang="lv-LV" sz="2400" b="0" i="0" smtClean="0">
                              <a:solidFill>
                                <a:schemeClr val="tx1">
                                  <a:lumMod val="65000"/>
                                  <a:lumOff val="35000"/>
                                </a:schemeClr>
                              </a:solidFill>
                              <a:latin typeface="Cambria Math" panose="02040503050406030204" pitchFamily="18" charset="0"/>
                            </a:rPr>
                            <m:t>mg</m:t>
                          </m:r>
                        </m:num>
                        <m:den>
                          <m:r>
                            <m:rPr>
                              <m:sty m:val="p"/>
                            </m:rPr>
                            <a:rPr lang="lv-LV" sz="2400" b="0" i="0" smtClean="0">
                              <a:solidFill>
                                <a:schemeClr val="tx1">
                                  <a:lumMod val="65000"/>
                                  <a:lumOff val="35000"/>
                                </a:schemeClr>
                              </a:solidFill>
                              <a:latin typeface="Cambria Math" panose="02040503050406030204" pitchFamily="18" charset="0"/>
                            </a:rPr>
                            <m:t>m</m:t>
                          </m:r>
                          <m:r>
                            <a:rPr lang="lv-LV" sz="2400" b="0" i="0" baseline="30000" smtClean="0">
                              <a:solidFill>
                                <a:schemeClr val="tx1">
                                  <a:lumMod val="65000"/>
                                  <a:lumOff val="35000"/>
                                </a:schemeClr>
                              </a:solidFill>
                              <a:latin typeface="Cambria Math" panose="02040503050406030204" pitchFamily="18" charset="0"/>
                            </a:rPr>
                            <m:t>3</m:t>
                          </m:r>
                        </m:den>
                      </m:f>
                      <m:r>
                        <a:rPr lang="lv-LV" sz="2400" b="0" i="0" smtClean="0">
                          <a:solidFill>
                            <a:schemeClr val="tx1">
                              <a:lumMod val="65000"/>
                              <a:lumOff val="35000"/>
                            </a:schemeClr>
                          </a:solidFill>
                          <a:latin typeface="Cambria Math" panose="02040503050406030204" pitchFamily="18" charset="0"/>
                        </a:rPr>
                        <m:t>)</m:t>
                      </m:r>
                      <m:r>
                        <a:rPr lang="lv-LV" sz="2400" i="1" smtClean="0">
                          <a:solidFill>
                            <a:schemeClr val="tx1">
                              <a:lumMod val="65000"/>
                              <a:lumOff val="35000"/>
                            </a:schemeClr>
                          </a:solidFill>
                          <a:latin typeface="Cambria Math" panose="02040503050406030204" pitchFamily="18" charset="0"/>
                        </a:rPr>
                        <m:t>=</m:t>
                      </m:r>
                      <m:f>
                        <m:fPr>
                          <m:ctrlPr>
                            <a:rPr lang="lv-LV" sz="2400" b="0" i="1" smtClean="0">
                              <a:solidFill>
                                <a:schemeClr val="tx1">
                                  <a:lumMod val="65000"/>
                                  <a:lumOff val="35000"/>
                                </a:schemeClr>
                              </a:solidFill>
                              <a:latin typeface="Cambria Math" panose="02040503050406030204" pitchFamily="18" charset="0"/>
                              <a:ea typeface="Cambria Math" panose="02040503050406030204" pitchFamily="18" charset="0"/>
                            </a:rPr>
                          </m:ctrlPr>
                        </m:fPr>
                        <m:num>
                          <m:r>
                            <a:rPr lang="lv-LV" sz="2400" i="1">
                              <a:solidFill>
                                <a:schemeClr val="tx1">
                                  <a:lumMod val="65000"/>
                                  <a:lumOff val="35000"/>
                                </a:schemeClr>
                              </a:solidFill>
                              <a:latin typeface="Cambria Math" panose="02040503050406030204" pitchFamily="18" charset="0"/>
                            </a:rPr>
                            <m:t>𝑀</m:t>
                          </m:r>
                          <m:r>
                            <a:rPr lang="lv-LV" sz="2400" b="0" i="1" smtClean="0">
                              <a:solidFill>
                                <a:schemeClr val="tx1">
                                  <a:lumMod val="65000"/>
                                  <a:lumOff val="35000"/>
                                </a:schemeClr>
                              </a:solidFill>
                              <a:latin typeface="Cambria Math" panose="02040503050406030204" pitchFamily="18" charset="0"/>
                            </a:rPr>
                            <m:t> (</m:t>
                          </m:r>
                          <m:f>
                            <m:fPr>
                              <m:ctrlPr>
                                <a:rPr lang="lv-LV" sz="2400" b="0" i="1" smtClean="0">
                                  <a:solidFill>
                                    <a:schemeClr val="tx1">
                                      <a:lumMod val="65000"/>
                                      <a:lumOff val="35000"/>
                                    </a:schemeClr>
                                  </a:solidFill>
                                  <a:latin typeface="Cambria Math" panose="02040503050406030204" pitchFamily="18" charset="0"/>
                                </a:rPr>
                              </m:ctrlPr>
                            </m:fPr>
                            <m:num>
                              <m:r>
                                <a:rPr lang="lv-LV" sz="2400" b="0" i="1" smtClean="0">
                                  <a:solidFill>
                                    <a:schemeClr val="tx1">
                                      <a:lumMod val="65000"/>
                                      <a:lumOff val="35000"/>
                                    </a:schemeClr>
                                  </a:solidFill>
                                  <a:latin typeface="Cambria Math" panose="02040503050406030204" pitchFamily="18" charset="0"/>
                                </a:rPr>
                                <m:t>𝑔</m:t>
                              </m:r>
                            </m:num>
                            <m:den>
                              <m:r>
                                <a:rPr lang="lv-LV" sz="2400" b="0" i="1" smtClean="0">
                                  <a:solidFill>
                                    <a:schemeClr val="tx1">
                                      <a:lumMod val="65000"/>
                                      <a:lumOff val="35000"/>
                                    </a:schemeClr>
                                  </a:solidFill>
                                  <a:latin typeface="Cambria Math" panose="02040503050406030204" pitchFamily="18" charset="0"/>
                                </a:rPr>
                                <m:t>𝑚𝑜𝑙</m:t>
                              </m:r>
                            </m:den>
                          </m:f>
                          <m:r>
                            <a:rPr lang="lv-LV" sz="2400" b="0" i="1" smtClean="0">
                              <a:solidFill>
                                <a:schemeClr val="tx1">
                                  <a:lumMod val="65000"/>
                                  <a:lumOff val="35000"/>
                                </a:schemeClr>
                              </a:solidFill>
                              <a:latin typeface="Cambria Math" panose="02040503050406030204" pitchFamily="18" charset="0"/>
                            </a:rPr>
                            <m:t>)</m:t>
                          </m:r>
                        </m:num>
                        <m:den>
                          <m:r>
                            <a:rPr lang="lv-LV" sz="2400" b="0" i="1" smtClean="0">
                              <a:solidFill>
                                <a:schemeClr val="tx1">
                                  <a:lumMod val="65000"/>
                                  <a:lumOff val="35000"/>
                                </a:schemeClr>
                              </a:solidFill>
                              <a:latin typeface="Cambria Math" panose="02040503050406030204" pitchFamily="18" charset="0"/>
                              <a:ea typeface="Cambria Math" panose="02040503050406030204" pitchFamily="18" charset="0"/>
                            </a:rPr>
                            <m:t>22,4</m:t>
                          </m:r>
                        </m:den>
                      </m:f>
                      <m:r>
                        <a:rPr lang="el-GR" sz="2400" i="1" smtClean="0">
                          <a:solidFill>
                            <a:schemeClr val="tx1">
                              <a:lumMod val="65000"/>
                              <a:lumOff val="35000"/>
                            </a:schemeClr>
                          </a:solidFill>
                          <a:latin typeface="Cambria Math" panose="02040503050406030204" pitchFamily="18" charset="0"/>
                          <a:ea typeface="Cambria Math" panose="02040503050406030204" pitchFamily="18" charset="0"/>
                        </a:rPr>
                        <m:t>×</m:t>
                      </m:r>
                      <m:r>
                        <a:rPr lang="lv-LV" sz="2400" b="0" i="1" smtClean="0">
                          <a:solidFill>
                            <a:schemeClr val="tx1">
                              <a:lumMod val="65000"/>
                              <a:lumOff val="35000"/>
                            </a:schemeClr>
                          </a:solidFill>
                          <a:latin typeface="Cambria Math" panose="02040503050406030204" pitchFamily="18" charset="0"/>
                          <a:ea typeface="Cambria Math" panose="02040503050406030204" pitchFamily="18" charset="0"/>
                        </a:rPr>
                        <m:t>𝐶</m:t>
                      </m:r>
                      <m:r>
                        <a:rPr lang="lv-LV" sz="2400" b="0" i="1" smtClean="0">
                          <a:solidFill>
                            <a:schemeClr val="tx1">
                              <a:lumMod val="65000"/>
                              <a:lumOff val="35000"/>
                            </a:schemeClr>
                          </a:solidFill>
                          <a:latin typeface="Cambria Math" panose="02040503050406030204" pitchFamily="18" charset="0"/>
                          <a:ea typeface="Cambria Math" panose="02040503050406030204" pitchFamily="18" charset="0"/>
                        </a:rPr>
                        <m:t>(</m:t>
                      </m:r>
                      <m:r>
                        <a:rPr lang="lv-LV" sz="2400" b="0" i="1" smtClean="0">
                          <a:solidFill>
                            <a:schemeClr val="tx1">
                              <a:lumMod val="65000"/>
                              <a:lumOff val="35000"/>
                            </a:schemeClr>
                          </a:solidFill>
                          <a:latin typeface="Cambria Math" panose="02040503050406030204" pitchFamily="18" charset="0"/>
                          <a:ea typeface="Cambria Math" panose="02040503050406030204" pitchFamily="18" charset="0"/>
                        </a:rPr>
                        <m:t>𝑝𝑝𝑚</m:t>
                      </m:r>
                      <m:r>
                        <a:rPr lang="lv-LV" sz="2400" b="0" i="1" smtClean="0">
                          <a:solidFill>
                            <a:schemeClr val="tx1">
                              <a:lumMod val="65000"/>
                              <a:lumOff val="35000"/>
                            </a:schemeClr>
                          </a:solidFill>
                          <a:latin typeface="Cambria Math" panose="02040503050406030204" pitchFamily="18" charset="0"/>
                          <a:ea typeface="Cambria Math" panose="02040503050406030204" pitchFamily="18" charset="0"/>
                        </a:rPr>
                        <m:t>)</m:t>
                      </m:r>
                    </m:oMath>
                  </m:oMathPara>
                </a14:m>
                <a:endParaRPr lang="lv-LV" sz="2400" dirty="0">
                  <a:solidFill>
                    <a:schemeClr val="tx1">
                      <a:lumMod val="65000"/>
                      <a:lumOff val="35000"/>
                    </a:schemeClr>
                  </a:solidFill>
                </a:endParaRPr>
              </a:p>
              <a:p>
                <a:r>
                  <a:rPr lang="lv-LV" sz="2400" dirty="0">
                    <a:solidFill>
                      <a:schemeClr val="tx1">
                        <a:lumMod val="65000"/>
                        <a:lumOff val="35000"/>
                      </a:schemeClr>
                    </a:solidFill>
                  </a:rPr>
                  <a:t>, kur:</a:t>
                </a:r>
              </a:p>
              <a:p>
                <a:r>
                  <a:rPr lang="lv-LV" sz="2400" dirty="0">
                    <a:solidFill>
                      <a:schemeClr val="tx1">
                        <a:lumMod val="65000"/>
                        <a:lumOff val="35000"/>
                      </a:schemeClr>
                    </a:solidFill>
                  </a:rPr>
                  <a:t>C (mg/m</a:t>
                </a:r>
                <a:r>
                  <a:rPr lang="lv-LV" sz="2400" baseline="30000" dirty="0">
                    <a:solidFill>
                      <a:schemeClr val="tx1">
                        <a:lumMod val="65000"/>
                        <a:lumOff val="35000"/>
                      </a:schemeClr>
                    </a:solidFill>
                  </a:rPr>
                  <a:t>3</a:t>
                </a:r>
                <a:r>
                  <a:rPr lang="lv-LV" sz="2400" dirty="0">
                    <a:solidFill>
                      <a:schemeClr val="tx1">
                        <a:lumMod val="65000"/>
                        <a:lumOff val="35000"/>
                      </a:schemeClr>
                    </a:solidFill>
                  </a:rPr>
                  <a:t>) – vielas masas koncentrācija;</a:t>
                </a:r>
              </a:p>
              <a:p>
                <a:r>
                  <a:rPr lang="lv-LV" sz="2400" dirty="0">
                    <a:solidFill>
                      <a:schemeClr val="tx1">
                        <a:lumMod val="65000"/>
                        <a:lumOff val="35000"/>
                      </a:schemeClr>
                    </a:solidFill>
                  </a:rPr>
                  <a:t>M – vielas molmasa, g/mol;</a:t>
                </a:r>
              </a:p>
              <a:p>
                <a:r>
                  <a:rPr lang="lv-LV" sz="2400" dirty="0">
                    <a:solidFill>
                      <a:schemeClr val="tx1">
                        <a:lumMod val="65000"/>
                        <a:lumOff val="35000"/>
                      </a:schemeClr>
                    </a:solidFill>
                  </a:rPr>
                  <a:t>C (</a:t>
                </a:r>
                <a:r>
                  <a:rPr lang="lv-LV" sz="2400" dirty="0" err="1">
                    <a:solidFill>
                      <a:schemeClr val="tx1">
                        <a:lumMod val="65000"/>
                        <a:lumOff val="35000"/>
                      </a:schemeClr>
                    </a:solidFill>
                  </a:rPr>
                  <a:t>ppm</a:t>
                </a:r>
                <a:r>
                  <a:rPr lang="lv-LV" sz="2400" dirty="0">
                    <a:solidFill>
                      <a:schemeClr val="tx1">
                        <a:lumMod val="65000"/>
                        <a:lumOff val="35000"/>
                      </a:schemeClr>
                    </a:solidFill>
                  </a:rPr>
                  <a:t>) – gāzes daļiņu attiecība;</a:t>
                </a:r>
              </a:p>
              <a:p>
                <a:r>
                  <a:rPr lang="lv-LV" sz="2400" dirty="0">
                    <a:solidFill>
                      <a:schemeClr val="tx1">
                        <a:lumMod val="65000"/>
                        <a:lumOff val="35000"/>
                      </a:schemeClr>
                    </a:solidFill>
                  </a:rPr>
                  <a:t>22,4 – </a:t>
                </a:r>
                <a:r>
                  <a:rPr lang="lv-LV" sz="2400" dirty="0" err="1">
                    <a:solidFill>
                      <a:schemeClr val="tx1">
                        <a:lumMod val="65000"/>
                        <a:lumOff val="35000"/>
                      </a:schemeClr>
                    </a:solidFill>
                  </a:rPr>
                  <a:t>Avogadro</a:t>
                </a:r>
                <a:r>
                  <a:rPr lang="lv-LV" sz="2400" dirty="0">
                    <a:solidFill>
                      <a:schemeClr val="tx1">
                        <a:lumMod val="65000"/>
                        <a:lumOff val="35000"/>
                      </a:schemeClr>
                    </a:solidFill>
                  </a:rPr>
                  <a:t> skaitlis (1 mols jebkuras gāzes normālos apstākļos aizņem tilpumu V</a:t>
                </a:r>
                <a:r>
                  <a:rPr lang="lv-LV" sz="2400" baseline="-25000" dirty="0">
                    <a:solidFill>
                      <a:schemeClr val="tx1">
                        <a:lumMod val="65000"/>
                        <a:lumOff val="35000"/>
                      </a:schemeClr>
                    </a:solidFill>
                  </a:rPr>
                  <a:t>0</a:t>
                </a:r>
                <a:r>
                  <a:rPr lang="lv-LV" sz="2400" dirty="0">
                    <a:solidFill>
                      <a:schemeClr val="tx1">
                        <a:lumMod val="65000"/>
                        <a:lumOff val="35000"/>
                      </a:schemeClr>
                    </a:solidFill>
                  </a:rPr>
                  <a:t> = 22,4 l)</a:t>
                </a:r>
              </a:p>
            </p:txBody>
          </p:sp>
        </mc:Choice>
        <mc:Fallback xmlns="">
          <p:sp>
            <p:nvSpPr>
              <p:cNvPr id="2" name="Rectangle 1">
                <a:extLst>
                  <a:ext uri="{FF2B5EF4-FFF2-40B4-BE49-F238E27FC236}">
                    <a16:creationId xmlns:a16="http://schemas.microsoft.com/office/drawing/2014/main" id="{9F784265-E5F2-4774-9155-A8045B55F8D4}"/>
                  </a:ext>
                </a:extLst>
              </p:cNvPr>
              <p:cNvSpPr>
                <a:spLocks noRot="1" noChangeAspect="1" noMove="1" noResize="1" noEditPoints="1" noAdjustHandles="1" noChangeArrowheads="1" noChangeShapeType="1" noTextEdit="1"/>
              </p:cNvSpPr>
              <p:nvPr/>
            </p:nvSpPr>
            <p:spPr>
              <a:xfrm>
                <a:off x="750913" y="1332548"/>
                <a:ext cx="8136903" cy="4705968"/>
              </a:xfrm>
              <a:prstGeom prst="rect">
                <a:avLst/>
              </a:prstGeom>
              <a:blipFill>
                <a:blip r:embed="rId3"/>
                <a:stretch>
                  <a:fillRect l="-1124" t="-1036" b="-1943"/>
                </a:stretch>
              </a:blipFill>
            </p:spPr>
            <p:txBody>
              <a:bodyPr/>
              <a:lstStyle/>
              <a:p>
                <a:r>
                  <a:rPr lang="en-GB">
                    <a:noFill/>
                  </a:rPr>
                  <a:t> </a:t>
                </a:r>
              </a:p>
            </p:txBody>
          </p:sp>
        </mc:Fallback>
      </mc:AlternateContent>
      <p:sp>
        <p:nvSpPr>
          <p:cNvPr id="17" name="Rectangle 2">
            <a:extLst>
              <a:ext uri="{FF2B5EF4-FFF2-40B4-BE49-F238E27FC236}">
                <a16:creationId xmlns:a16="http://schemas.microsoft.com/office/drawing/2014/main" id="{CC33A2D4-F42E-4573-8785-2DBFDA0A91E4}"/>
              </a:ext>
            </a:extLst>
          </p:cNvPr>
          <p:cNvSpPr>
            <a:spLocks noChangeArrowheads="1"/>
          </p:cNvSpPr>
          <p:nvPr/>
        </p:nvSpPr>
        <p:spPr bwMode="auto">
          <a:xfrm>
            <a:off x="4730976" y="-184666"/>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28102729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sp>
        <p:nvSpPr>
          <p:cNvPr id="16" name="TextBox 15"/>
          <p:cNvSpPr txBox="1"/>
          <p:nvPr/>
        </p:nvSpPr>
        <p:spPr>
          <a:xfrm>
            <a:off x="561129" y="404664"/>
            <a:ext cx="8398695" cy="523220"/>
          </a:xfrm>
          <a:prstGeom prst="rect">
            <a:avLst/>
          </a:prstGeom>
          <a:noFill/>
        </p:spPr>
        <p:txBody>
          <a:bodyPr wrap="square" rtlCol="0">
            <a:spAutoFit/>
          </a:bodyPr>
          <a:lstStyle/>
          <a:p>
            <a:r>
              <a:rPr lang="lv-LV" sz="2800" b="1" dirty="0">
                <a:solidFill>
                  <a:schemeClr val="tx1">
                    <a:lumMod val="65000"/>
                    <a:lumOff val="35000"/>
                  </a:schemeClr>
                </a:solidFill>
              </a:rPr>
              <a:t>Piemērs: pāreja no </a:t>
            </a:r>
            <a:r>
              <a:rPr lang="lv-LV" sz="2800" b="1" dirty="0" err="1">
                <a:solidFill>
                  <a:schemeClr val="tx1">
                    <a:lumMod val="65000"/>
                    <a:lumOff val="35000"/>
                  </a:schemeClr>
                </a:solidFill>
              </a:rPr>
              <a:t>ppm</a:t>
            </a:r>
            <a:r>
              <a:rPr lang="lv-LV" sz="2800" b="1" dirty="0">
                <a:solidFill>
                  <a:schemeClr val="tx1">
                    <a:lumMod val="65000"/>
                    <a:lumOff val="35000"/>
                  </a:schemeClr>
                </a:solidFill>
              </a:rPr>
              <a:t> uz masas koncentrāciju</a:t>
            </a:r>
            <a:endParaRPr lang="nn-NO" sz="2800" b="1" baseline="30000" dirty="0">
              <a:solidFill>
                <a:schemeClr val="tx1">
                  <a:lumMod val="65000"/>
                  <a:lumOff val="35000"/>
                </a:schemeClr>
              </a:solidFill>
            </a:endParaRPr>
          </a:p>
        </p:txBody>
      </p:sp>
      <p:pic>
        <p:nvPicPr>
          <p:cNvPr id="3" name="Picture 2">
            <a:extLst>
              <a:ext uri="{FF2B5EF4-FFF2-40B4-BE49-F238E27FC236}">
                <a16:creationId xmlns:a16="http://schemas.microsoft.com/office/drawing/2014/main" id="{E589A903-5E33-4166-A55E-9BC97FD2991C}"/>
              </a:ext>
            </a:extLst>
          </p:cNvPr>
          <p:cNvPicPr>
            <a:picLocks noChangeAspect="1"/>
          </p:cNvPicPr>
          <p:nvPr/>
        </p:nvPicPr>
        <p:blipFill rotWithShape="1">
          <a:blip r:embed="rId3"/>
          <a:srcRect b="42575"/>
          <a:stretch/>
        </p:blipFill>
        <p:spPr>
          <a:xfrm>
            <a:off x="894929" y="1556792"/>
            <a:ext cx="7920880" cy="1400304"/>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870FD23-0252-4141-89D3-4F9CDBECDD13}"/>
                  </a:ext>
                </a:extLst>
              </p:cNvPr>
              <p:cNvSpPr txBox="1"/>
              <p:nvPr/>
            </p:nvSpPr>
            <p:spPr>
              <a:xfrm>
                <a:off x="2407097" y="3403128"/>
                <a:ext cx="4044825" cy="13208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lv-LV" b="0" i="1" smtClean="0">
                          <a:latin typeface="Cambria Math" panose="02040503050406030204" pitchFamily="18" charset="0"/>
                          <a:ea typeface="Cambria Math" panose="02040503050406030204" pitchFamily="18" charset="0"/>
                        </a:rPr>
                        <m:t>𝐶</m:t>
                      </m:r>
                      <m:d>
                        <m:dPr>
                          <m:ctrlPr>
                            <a:rPr lang="lv-LV" b="0" i="1" smtClean="0">
                              <a:latin typeface="Cambria Math" panose="02040503050406030204" pitchFamily="18" charset="0"/>
                              <a:ea typeface="Cambria Math" panose="02040503050406030204" pitchFamily="18" charset="0"/>
                            </a:rPr>
                          </m:ctrlPr>
                        </m:dPr>
                        <m:e>
                          <m:f>
                            <m:fPr>
                              <m:ctrlPr>
                                <a:rPr lang="lv-LV" b="0" i="1" smtClean="0">
                                  <a:latin typeface="Cambria Math" panose="02040503050406030204" pitchFamily="18" charset="0"/>
                                  <a:ea typeface="Cambria Math" panose="02040503050406030204" pitchFamily="18" charset="0"/>
                                </a:rPr>
                              </m:ctrlPr>
                            </m:fPr>
                            <m:num>
                              <m:r>
                                <a:rPr lang="lv-LV" b="0" i="1" smtClean="0">
                                  <a:latin typeface="Cambria Math" panose="02040503050406030204" pitchFamily="18" charset="0"/>
                                  <a:ea typeface="Cambria Math" panose="02040503050406030204" pitchFamily="18" charset="0"/>
                                </a:rPr>
                                <m:t>𝑚𝑔</m:t>
                              </m:r>
                            </m:num>
                            <m:den>
                              <m:r>
                                <a:rPr lang="lv-LV" b="0" i="1" smtClean="0">
                                  <a:latin typeface="Cambria Math" panose="02040503050406030204" pitchFamily="18" charset="0"/>
                                  <a:ea typeface="Cambria Math" panose="02040503050406030204" pitchFamily="18" charset="0"/>
                                </a:rPr>
                                <m:t>𝑚</m:t>
                              </m:r>
                              <m:r>
                                <a:rPr lang="lv-LV" b="0" i="1" baseline="30000" smtClean="0">
                                  <a:latin typeface="Cambria Math" panose="02040503050406030204" pitchFamily="18" charset="0"/>
                                  <a:ea typeface="Cambria Math" panose="02040503050406030204" pitchFamily="18" charset="0"/>
                                </a:rPr>
                                <m:t>3</m:t>
                              </m:r>
                            </m:den>
                          </m:f>
                        </m:e>
                      </m:d>
                      <m:r>
                        <a:rPr lang="lv-LV" b="0" i="1" smtClean="0">
                          <a:latin typeface="Cambria Math" panose="02040503050406030204" pitchFamily="18" charset="0"/>
                          <a:ea typeface="Cambria Math" panose="02040503050406030204" pitchFamily="18" charset="0"/>
                        </a:rPr>
                        <m:t>=30÷22,4×30=40,2 (</m:t>
                      </m:r>
                      <m:f>
                        <m:fPr>
                          <m:ctrlPr>
                            <a:rPr lang="lv-LV" b="0" i="1" smtClean="0">
                              <a:latin typeface="Cambria Math" panose="02040503050406030204" pitchFamily="18" charset="0"/>
                              <a:ea typeface="Cambria Math" panose="02040503050406030204" pitchFamily="18" charset="0"/>
                            </a:rPr>
                          </m:ctrlPr>
                        </m:fPr>
                        <m:num>
                          <m:r>
                            <a:rPr lang="lv-LV" b="0" i="1" smtClean="0">
                              <a:latin typeface="Cambria Math" panose="02040503050406030204" pitchFamily="18" charset="0"/>
                              <a:ea typeface="Cambria Math" panose="02040503050406030204" pitchFamily="18" charset="0"/>
                            </a:rPr>
                            <m:t>𝑚𝑔</m:t>
                          </m:r>
                        </m:num>
                        <m:den>
                          <m:r>
                            <a:rPr lang="lv-LV" b="0" i="1" smtClean="0">
                              <a:latin typeface="Cambria Math" panose="02040503050406030204" pitchFamily="18" charset="0"/>
                              <a:ea typeface="Cambria Math" panose="02040503050406030204" pitchFamily="18" charset="0"/>
                            </a:rPr>
                            <m:t>𝑚</m:t>
                          </m:r>
                          <m:r>
                            <a:rPr lang="lv-LV" b="0" i="1" baseline="30000" smtClean="0">
                              <a:latin typeface="Cambria Math" panose="02040503050406030204" pitchFamily="18" charset="0"/>
                              <a:ea typeface="Cambria Math" panose="02040503050406030204" pitchFamily="18" charset="0"/>
                            </a:rPr>
                            <m:t>3</m:t>
                          </m:r>
                        </m:den>
                      </m:f>
                      <m:r>
                        <a:rPr lang="lv-LV" b="0" i="1" smtClean="0">
                          <a:latin typeface="Cambria Math" panose="02040503050406030204" pitchFamily="18" charset="0"/>
                          <a:ea typeface="Cambria Math" panose="02040503050406030204" pitchFamily="18" charset="0"/>
                        </a:rPr>
                        <m:t>) </m:t>
                      </m:r>
                    </m:oMath>
                  </m:oMathPara>
                </a14:m>
                <a:endParaRPr lang="lv-LV" dirty="0"/>
              </a:p>
              <a:p>
                <a:endParaRPr lang="lv-LV" dirty="0"/>
              </a:p>
              <a:p>
                <a:endParaRPr lang="lv-LV" dirty="0"/>
              </a:p>
              <a:p>
                <a:pPr/>
                <a14:m>
                  <m:oMathPara xmlns:m="http://schemas.openxmlformats.org/officeDocument/2006/math">
                    <m:oMathParaPr>
                      <m:jc m:val="centerGroup"/>
                    </m:oMathParaPr>
                    <m:oMath xmlns:m="http://schemas.openxmlformats.org/officeDocument/2006/math">
                      <m:r>
                        <a:rPr lang="lv-LV" b="0" i="1" smtClean="0">
                          <a:latin typeface="Cambria Math" panose="02040503050406030204" pitchFamily="18" charset="0"/>
                          <a:ea typeface="Cambria Math" panose="02040503050406030204" pitchFamily="18" charset="0"/>
                        </a:rPr>
                        <m:t>𝑀</m:t>
                      </m:r>
                      <m:d>
                        <m:dPr>
                          <m:ctrlPr>
                            <a:rPr lang="lv-LV" b="0" i="1" smtClean="0">
                              <a:latin typeface="Cambria Math" panose="02040503050406030204" pitchFamily="18" charset="0"/>
                              <a:ea typeface="Cambria Math" panose="02040503050406030204" pitchFamily="18" charset="0"/>
                            </a:rPr>
                          </m:ctrlPr>
                        </m:dPr>
                        <m:e>
                          <m:r>
                            <a:rPr lang="lv-LV" b="0" i="1" smtClean="0">
                              <a:latin typeface="Cambria Math" panose="02040503050406030204" pitchFamily="18" charset="0"/>
                              <a:ea typeface="Cambria Math" panose="02040503050406030204" pitchFamily="18" charset="0"/>
                            </a:rPr>
                            <m:t>𝑁𝑂</m:t>
                          </m:r>
                        </m:e>
                      </m:d>
                      <m:r>
                        <a:rPr lang="lv-LV" b="0" i="1" smtClean="0">
                          <a:latin typeface="Cambria Math" panose="02040503050406030204" pitchFamily="18" charset="0"/>
                          <a:ea typeface="Cambria Math" panose="02040503050406030204" pitchFamily="18" charset="0"/>
                        </a:rPr>
                        <m:t>=14+16=30 </m:t>
                      </m:r>
                      <m:r>
                        <a:rPr lang="lv-LV" b="0" i="1" smtClean="0">
                          <a:latin typeface="Cambria Math" panose="02040503050406030204" pitchFamily="18" charset="0"/>
                          <a:ea typeface="Cambria Math" panose="02040503050406030204" pitchFamily="18" charset="0"/>
                        </a:rPr>
                        <m:t>𝑔</m:t>
                      </m:r>
                      <m:r>
                        <a:rPr lang="lv-LV" b="0" i="1" smtClean="0">
                          <a:latin typeface="Cambria Math" panose="02040503050406030204" pitchFamily="18" charset="0"/>
                          <a:ea typeface="Cambria Math" panose="02040503050406030204" pitchFamily="18" charset="0"/>
                        </a:rPr>
                        <m:t>/</m:t>
                      </m:r>
                      <m:r>
                        <a:rPr lang="lv-LV" b="0" i="1" smtClean="0">
                          <a:latin typeface="Cambria Math" panose="02040503050406030204" pitchFamily="18" charset="0"/>
                          <a:ea typeface="Cambria Math" panose="02040503050406030204" pitchFamily="18" charset="0"/>
                        </a:rPr>
                        <m:t>𝑚𝑜𝑙</m:t>
                      </m:r>
                    </m:oMath>
                  </m:oMathPara>
                </a14:m>
                <a:endParaRPr lang="en-GB" dirty="0"/>
              </a:p>
            </p:txBody>
          </p:sp>
        </mc:Choice>
        <mc:Fallback xmlns="">
          <p:sp>
            <p:nvSpPr>
              <p:cNvPr id="2" name="TextBox 1">
                <a:extLst>
                  <a:ext uri="{FF2B5EF4-FFF2-40B4-BE49-F238E27FC236}">
                    <a16:creationId xmlns:a16="http://schemas.microsoft.com/office/drawing/2014/main" id="{5870FD23-0252-4141-89D3-4F9CDBECDD13}"/>
                  </a:ext>
                </a:extLst>
              </p:cNvPr>
              <p:cNvSpPr txBox="1">
                <a:spLocks noRot="1" noChangeAspect="1" noMove="1" noResize="1" noEditPoints="1" noAdjustHandles="1" noChangeArrowheads="1" noChangeShapeType="1" noTextEdit="1"/>
              </p:cNvSpPr>
              <p:nvPr/>
            </p:nvSpPr>
            <p:spPr>
              <a:xfrm>
                <a:off x="2407097" y="3403128"/>
                <a:ext cx="4044825" cy="1320811"/>
              </a:xfrm>
              <a:prstGeom prst="rect">
                <a:avLst/>
              </a:prstGeom>
              <a:blipFill>
                <a:blip r:embed="rId4"/>
                <a:stretch>
                  <a:fillRect b="-6452"/>
                </a:stretch>
              </a:blipFill>
            </p:spPr>
            <p:txBody>
              <a:bodyPr/>
              <a:lstStyle/>
              <a:p>
                <a:r>
                  <a:rPr lang="en-GB">
                    <a:noFill/>
                  </a:rPr>
                  <a:t> </a:t>
                </a:r>
              </a:p>
            </p:txBody>
          </p:sp>
        </mc:Fallback>
      </mc:AlternateContent>
    </p:spTree>
    <p:extLst>
      <p:ext uri="{BB962C8B-B14F-4D97-AF65-F5344CB8AC3E}">
        <p14:creationId xmlns:p14="http://schemas.microsoft.com/office/powerpoint/2010/main" val="39132858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635793" y="274638"/>
            <a:ext cx="8798806"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800" b="1" dirty="0">
                <a:solidFill>
                  <a:schemeClr val="tx1">
                    <a:lumMod val="65000"/>
                    <a:lumOff val="35000"/>
                  </a:schemeClr>
                </a:solidFill>
                <a:latin typeface="+mn-lt"/>
                <a:cs typeface="+mn-cs"/>
              </a:rPr>
              <a:t>Mērījumi: vērtības atbilstības novērtēšana</a:t>
            </a:r>
          </a:p>
        </p:txBody>
      </p:sp>
      <p:sp>
        <p:nvSpPr>
          <p:cNvPr id="5124" name="Content Placeholder 2"/>
          <p:cNvSpPr txBox="1">
            <a:spLocks/>
          </p:cNvSpPr>
          <p:nvPr/>
        </p:nvSpPr>
        <p:spPr bwMode="auto">
          <a:xfrm>
            <a:off x="174849" y="1052735"/>
            <a:ext cx="9145016"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r>
              <a:rPr lang="lv-LV" sz="2000" b="1" i="1" dirty="0">
                <a:solidFill>
                  <a:schemeClr val="tx2"/>
                </a:solidFill>
              </a:rPr>
              <a:t>Mērījumu vērtības atbilstības novērtēšana</a:t>
            </a:r>
          </a:p>
          <a:p>
            <a:pPr lvl="0"/>
            <a:endParaRPr lang="lv-LV" sz="2000" dirty="0">
              <a:solidFill>
                <a:schemeClr val="bg2">
                  <a:lumMod val="25000"/>
                </a:schemeClr>
              </a:solidFill>
            </a:endParaRPr>
          </a:p>
          <a:p>
            <a:pPr marL="342900" lvl="0" indent="-342900">
              <a:buFont typeface="Arial" panose="020B0604020202020204" pitchFamily="34" charset="0"/>
              <a:buChar char="•"/>
            </a:pPr>
            <a:r>
              <a:rPr lang="lv-LV" sz="2400" dirty="0">
                <a:solidFill>
                  <a:schemeClr val="bg2">
                    <a:lumMod val="25000"/>
                  </a:schemeClr>
                </a:solidFill>
              </a:rPr>
              <a:t>Emisiju mērījuma vērtības ir derīgas, ja atsevišķa mērījuma rezultāta 95 % ticamības intervāls nepārsniedz emisiju robežvērtības daļu, kas atbilst šādai procentos izteiktai emisiju robežvērtības daļai (vai emisijas limita daļai, ja atļaujā noteikta no robežvērtības atšķirīga vērtība):</a:t>
            </a:r>
          </a:p>
          <a:p>
            <a:pPr marL="1085850" lvl="1" indent="-342900">
              <a:buFont typeface="Wingdings" panose="05000000000000000000" pitchFamily="2" charset="2"/>
              <a:buChar char="§"/>
            </a:pPr>
            <a:r>
              <a:rPr lang="lv-LV" sz="2400" dirty="0">
                <a:solidFill>
                  <a:schemeClr val="bg2">
                    <a:lumMod val="25000"/>
                  </a:schemeClr>
                </a:solidFill>
              </a:rPr>
              <a:t>SO</a:t>
            </a:r>
            <a:r>
              <a:rPr lang="lv-LV" sz="2400" baseline="-25000" dirty="0">
                <a:solidFill>
                  <a:schemeClr val="bg2">
                    <a:lumMod val="25000"/>
                  </a:schemeClr>
                </a:solidFill>
              </a:rPr>
              <a:t>2</a:t>
            </a:r>
            <a:r>
              <a:rPr lang="lv-LV" sz="2400" dirty="0">
                <a:solidFill>
                  <a:schemeClr val="bg2">
                    <a:lumMod val="25000"/>
                  </a:schemeClr>
                </a:solidFill>
              </a:rPr>
              <a:t> – 20 %;</a:t>
            </a:r>
          </a:p>
          <a:p>
            <a:pPr marL="1085850" lvl="1" indent="-342900">
              <a:buFont typeface="Wingdings" panose="05000000000000000000" pitchFamily="2" charset="2"/>
              <a:buChar char="§"/>
            </a:pPr>
            <a:r>
              <a:rPr lang="lv-LV" sz="2400" dirty="0" err="1">
                <a:solidFill>
                  <a:schemeClr val="bg2">
                    <a:lumMod val="25000"/>
                  </a:schemeClr>
                </a:solidFill>
              </a:rPr>
              <a:t>NO</a:t>
            </a:r>
            <a:r>
              <a:rPr lang="lv-LV" sz="2400" baseline="-25000" dirty="0" err="1">
                <a:solidFill>
                  <a:schemeClr val="bg2">
                    <a:lumMod val="25000"/>
                  </a:schemeClr>
                </a:solidFill>
              </a:rPr>
              <a:t>x</a:t>
            </a:r>
            <a:r>
              <a:rPr lang="lv-LV" sz="2400" dirty="0">
                <a:solidFill>
                  <a:schemeClr val="bg2">
                    <a:lumMod val="25000"/>
                  </a:schemeClr>
                </a:solidFill>
              </a:rPr>
              <a:t> – 20 %;</a:t>
            </a:r>
          </a:p>
          <a:p>
            <a:pPr marL="1085850" lvl="1" indent="-342900">
              <a:buFont typeface="Wingdings" panose="05000000000000000000" pitchFamily="2" charset="2"/>
              <a:buChar char="§"/>
            </a:pPr>
            <a:r>
              <a:rPr lang="lv-LV" sz="2400" dirty="0">
                <a:solidFill>
                  <a:schemeClr val="bg2">
                    <a:lumMod val="25000"/>
                  </a:schemeClr>
                </a:solidFill>
              </a:rPr>
              <a:t>putekļiem jeb daļiņām – 30 %;</a:t>
            </a:r>
          </a:p>
          <a:p>
            <a:pPr marL="1085850" lvl="1" indent="-342900">
              <a:buFont typeface="Wingdings" panose="05000000000000000000" pitchFamily="2" charset="2"/>
              <a:buChar char="§"/>
            </a:pPr>
            <a:r>
              <a:rPr lang="lv-LV" sz="2400" dirty="0">
                <a:solidFill>
                  <a:schemeClr val="bg2">
                    <a:lumMod val="25000"/>
                  </a:schemeClr>
                </a:solidFill>
              </a:rPr>
              <a:t>CO – 10 %.</a:t>
            </a:r>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en-GB" sz="1450" i="1" dirty="0"/>
          </a:p>
        </p:txBody>
      </p:sp>
    </p:spTree>
    <p:extLst>
      <p:ext uri="{BB962C8B-B14F-4D97-AF65-F5344CB8AC3E}">
        <p14:creationId xmlns:p14="http://schemas.microsoft.com/office/powerpoint/2010/main" val="1670128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635793" y="274638"/>
            <a:ext cx="8186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800" b="1" dirty="0">
                <a:solidFill>
                  <a:schemeClr val="tx1">
                    <a:lumMod val="65000"/>
                    <a:lumOff val="35000"/>
                  </a:schemeClr>
                </a:solidFill>
                <a:latin typeface="+mn-lt"/>
                <a:cs typeface="+mn-cs"/>
              </a:rPr>
              <a:t>Definīcijas: izņēmumi</a:t>
            </a:r>
          </a:p>
        </p:txBody>
      </p:sp>
      <p:pic>
        <p:nvPicPr>
          <p:cNvPr id="1026" name="Picture 2" descr="Usine / Factory by lmproulx"/>
          <p:cNvPicPr>
            <a:picLocks noChangeAspect="1" noChangeArrowheads="1"/>
          </p:cNvPicPr>
          <p:nvPr/>
        </p:nvPicPr>
        <p:blipFill>
          <a:blip r:embed="rId4"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7926482" y="1046456"/>
            <a:ext cx="909824" cy="1110670"/>
          </a:xfrm>
          <a:prstGeom prst="rect">
            <a:avLst/>
          </a:prstGeom>
          <a:noFill/>
          <a:extLst>
            <a:ext uri="{909E8E84-426E-40DD-AFC4-6F175D3DCCD1}">
              <a14:hiddenFill xmlns:a14="http://schemas.microsoft.com/office/drawing/2010/main">
                <a:solidFill>
                  <a:srgbClr val="FFFFFF"/>
                </a:solidFill>
              </a14:hiddenFill>
            </a:ext>
          </a:extLst>
        </p:spPr>
      </p:pic>
      <p:sp>
        <p:nvSpPr>
          <p:cNvPr id="32" name="Content Placeholder 2"/>
          <p:cNvSpPr txBox="1">
            <a:spLocks/>
          </p:cNvSpPr>
          <p:nvPr/>
        </p:nvSpPr>
        <p:spPr bwMode="auto">
          <a:xfrm>
            <a:off x="633705" y="1253375"/>
            <a:ext cx="7315920"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r>
              <a:rPr lang="lv-LV" u="sng" dirty="0">
                <a:solidFill>
                  <a:srgbClr val="0070C0"/>
                </a:solidFill>
                <a:latin typeface="+mn-lt"/>
                <a:cs typeface="+mn-cs"/>
              </a:rPr>
              <a:t>Izņēmumi: </a:t>
            </a:r>
          </a:p>
          <a:p>
            <a:pPr marL="285750" lvl="0" indent="-285750">
              <a:buFont typeface="Arial" panose="020B0604020202020204" pitchFamily="34" charset="0"/>
              <a:buChar char="•"/>
            </a:pPr>
            <a:r>
              <a:rPr lang="lv-LV" sz="1300" b="1" dirty="0">
                <a:solidFill>
                  <a:srgbClr val="0070C0"/>
                </a:solidFill>
                <a:latin typeface="+mn-lt"/>
                <a:cs typeface="+mn-cs"/>
              </a:rPr>
              <a:t>sadedzināšanas iekārtas, kurās sadegšanas produktus tieši izmanto karsēšanai, žāvēšanai vai jebkādai citai priekšmetu vai materiālu apstrādei;</a:t>
            </a:r>
          </a:p>
          <a:p>
            <a:pPr marL="285750" lvl="0" indent="-285750">
              <a:buFont typeface="Arial" panose="020B0604020202020204" pitchFamily="34" charset="0"/>
              <a:buChar char="•"/>
            </a:pPr>
            <a:r>
              <a:rPr lang="lv-LV" sz="1300" dirty="0" err="1">
                <a:solidFill>
                  <a:srgbClr val="0070C0"/>
                </a:solidFill>
                <a:latin typeface="+mn-lt"/>
                <a:cs typeface="+mn-cs"/>
              </a:rPr>
              <a:t>pēcsadedzināšanas</a:t>
            </a:r>
            <a:r>
              <a:rPr lang="lv-LV" sz="1300" dirty="0">
                <a:solidFill>
                  <a:srgbClr val="0070C0"/>
                </a:solidFill>
                <a:latin typeface="+mn-lt"/>
                <a:cs typeface="+mn-cs"/>
              </a:rPr>
              <a:t> iekārtas, kas paredzētas izplūdes gāzu attīrīšanai, tās sadedzinot, un kas netiek darbinātas kā neatkarīgas sadedzināšanas iekārtas;</a:t>
            </a:r>
          </a:p>
          <a:p>
            <a:pPr marL="285750" lvl="0" indent="-285750">
              <a:buFont typeface="Arial" panose="020B0604020202020204" pitchFamily="34" charset="0"/>
              <a:buChar char="•"/>
            </a:pPr>
            <a:r>
              <a:rPr lang="lv-LV" sz="1300" dirty="0">
                <a:solidFill>
                  <a:srgbClr val="0070C0"/>
                </a:solidFill>
                <a:latin typeface="+mn-lt"/>
                <a:cs typeface="+mn-cs"/>
              </a:rPr>
              <a:t>iekārtas krekinga procesa katalizatoru reģenerācijai;</a:t>
            </a:r>
          </a:p>
          <a:p>
            <a:pPr marL="285750" lvl="0" indent="-285750">
              <a:buFont typeface="Arial" panose="020B0604020202020204" pitchFamily="34" charset="0"/>
              <a:buChar char="•"/>
            </a:pPr>
            <a:r>
              <a:rPr lang="lv-LV" sz="1300" dirty="0">
                <a:solidFill>
                  <a:srgbClr val="0070C0"/>
                </a:solidFill>
                <a:latin typeface="+mn-lt"/>
                <a:cs typeface="+mn-cs"/>
              </a:rPr>
              <a:t>iekārtas sērūdeņraža pārvēršanai sērā; </a:t>
            </a:r>
          </a:p>
          <a:p>
            <a:pPr marL="285750" lvl="0" indent="-285750">
              <a:buFont typeface="Arial" panose="020B0604020202020204" pitchFamily="34" charset="0"/>
              <a:buChar char="•"/>
            </a:pPr>
            <a:r>
              <a:rPr lang="lv-LV" sz="1300" dirty="0">
                <a:solidFill>
                  <a:srgbClr val="0070C0"/>
                </a:solidFill>
                <a:latin typeface="+mn-lt"/>
                <a:cs typeface="+mn-cs"/>
              </a:rPr>
              <a:t>ķīmiskās rūpniecības reaktori; </a:t>
            </a:r>
          </a:p>
          <a:p>
            <a:pPr marL="285750" lvl="0" indent="-285750">
              <a:buFont typeface="Arial" panose="020B0604020202020204" pitchFamily="34" charset="0"/>
              <a:buChar char="•"/>
            </a:pPr>
            <a:r>
              <a:rPr lang="lv-LV" sz="1300" dirty="0">
                <a:solidFill>
                  <a:srgbClr val="0070C0"/>
                </a:solidFill>
                <a:latin typeface="+mn-lt"/>
                <a:cs typeface="+mn-cs"/>
              </a:rPr>
              <a:t>koksa krāsnis; </a:t>
            </a:r>
          </a:p>
          <a:p>
            <a:pPr marL="285750" lvl="0" indent="-285750">
              <a:buFont typeface="Arial" panose="020B0604020202020204" pitchFamily="34" charset="0"/>
              <a:buChar char="•"/>
            </a:pPr>
            <a:r>
              <a:rPr lang="lv-LV" sz="1300" dirty="0" err="1">
                <a:solidFill>
                  <a:srgbClr val="0070C0"/>
                </a:solidFill>
                <a:latin typeface="+mn-lt"/>
                <a:cs typeface="+mn-cs"/>
              </a:rPr>
              <a:t>kauperi</a:t>
            </a:r>
            <a:r>
              <a:rPr lang="lv-LV" sz="1300" dirty="0">
                <a:solidFill>
                  <a:srgbClr val="0070C0"/>
                </a:solidFill>
                <a:latin typeface="+mn-lt"/>
                <a:cs typeface="+mn-cs"/>
              </a:rPr>
              <a:t> (domnas krāšņu gaisa sildītāji); </a:t>
            </a:r>
          </a:p>
          <a:p>
            <a:pPr marL="285750" lvl="0" indent="-285750">
              <a:buFont typeface="Arial" panose="020B0604020202020204" pitchFamily="34" charset="0"/>
              <a:buChar char="•"/>
            </a:pPr>
            <a:r>
              <a:rPr lang="lv-LV" sz="1300" dirty="0">
                <a:solidFill>
                  <a:srgbClr val="0070C0"/>
                </a:solidFill>
                <a:latin typeface="+mn-lt"/>
                <a:cs typeface="+mn-cs"/>
              </a:rPr>
              <a:t>tehniskie agregāti, kas paredzēti sauszemes transportlīdzekļu, kuģu un lidaparātu piedziņai; </a:t>
            </a:r>
          </a:p>
          <a:p>
            <a:pPr marL="285750" lvl="0" indent="-285750">
              <a:buFont typeface="Arial" panose="020B0604020202020204" pitchFamily="34" charset="0"/>
              <a:buChar char="•"/>
            </a:pPr>
            <a:r>
              <a:rPr lang="lv-LV" sz="1300" dirty="0">
                <a:solidFill>
                  <a:srgbClr val="0070C0"/>
                </a:solidFill>
                <a:latin typeface="+mn-lt"/>
                <a:cs typeface="+mn-cs"/>
              </a:rPr>
              <a:t>gāzturbīnas un gāzes dzinēji uz </a:t>
            </a:r>
            <a:r>
              <a:rPr lang="lv-LV" sz="1300" dirty="0" err="1">
                <a:solidFill>
                  <a:srgbClr val="0070C0"/>
                </a:solidFill>
                <a:latin typeface="+mn-lt"/>
                <a:cs typeface="+mn-cs"/>
              </a:rPr>
              <a:t>atkrastes</a:t>
            </a:r>
            <a:r>
              <a:rPr lang="lv-LV" sz="1300" dirty="0">
                <a:solidFill>
                  <a:srgbClr val="0070C0"/>
                </a:solidFill>
                <a:latin typeface="+mn-lt"/>
                <a:cs typeface="+mn-cs"/>
              </a:rPr>
              <a:t> platformām; </a:t>
            </a:r>
          </a:p>
          <a:p>
            <a:pPr marL="285750" lvl="0" indent="-285750">
              <a:buFont typeface="Arial" panose="020B0604020202020204" pitchFamily="34" charset="0"/>
              <a:buChar char="•"/>
            </a:pPr>
            <a:r>
              <a:rPr lang="lv-LV" sz="1300" dirty="0">
                <a:solidFill>
                  <a:srgbClr val="0070C0"/>
                </a:solidFill>
                <a:latin typeface="+mn-lt"/>
                <a:cs typeface="+mn-cs"/>
              </a:rPr>
              <a:t>atkritumu sadedzināšanas un līdzsadedzināšanas iekārtas, uz kurām attiecas normatīvie akti par prasībām atkritumu sadedzināšanai, un atkritumu sadedzināšanas iekārtu darbībai. </a:t>
            </a:r>
          </a:p>
          <a:p>
            <a:pPr marL="285750" lvl="0" indent="-285750">
              <a:buFont typeface="Arial" panose="020B0604020202020204" pitchFamily="34" charset="0"/>
              <a:buChar char="•"/>
            </a:pPr>
            <a:r>
              <a:rPr lang="lv-LV" sz="1300" dirty="0">
                <a:solidFill>
                  <a:srgbClr val="0070C0"/>
                </a:solidFill>
                <a:latin typeface="+mn-lt"/>
                <a:cs typeface="+mn-cs"/>
              </a:rPr>
              <a:t>sadedzināšanas iekārtas, uz kurām attiecas normatīvie akti par autoceļiem neparedzētās mobilās tehnikas iekšdedzes motoru radīto piesārņojošo vielu emisiju gaisā;</a:t>
            </a:r>
          </a:p>
          <a:p>
            <a:pPr marL="285750" lvl="0" indent="-285750">
              <a:buFont typeface="Arial" panose="020B0604020202020204" pitchFamily="34" charset="0"/>
              <a:buChar char="•"/>
            </a:pPr>
            <a:r>
              <a:rPr lang="lv-LV" sz="1300" dirty="0">
                <a:solidFill>
                  <a:srgbClr val="0070C0"/>
                </a:solidFill>
                <a:latin typeface="+mn-lt"/>
                <a:cs typeface="+mn-cs"/>
              </a:rPr>
              <a:t>sadedzināšanas iekārtas, kurās par kurināmo izmanto Parlamenta un Padomes 2009. gada 21. oktobra Regulas (EK) Nr. 1069/2009, ar ko nosaka veselības aizsardzības noteikumus attiecībā uz dzīvnieku izcelsmes blakusproduktiem un atvasinātajiem produktiem;</a:t>
            </a:r>
          </a:p>
          <a:p>
            <a:pPr marL="285750" lvl="0" indent="-285750">
              <a:buFont typeface="Arial" panose="020B0604020202020204" pitchFamily="34" charset="0"/>
              <a:buChar char="•"/>
            </a:pPr>
            <a:r>
              <a:rPr lang="lv-LV" sz="1300" dirty="0">
                <a:solidFill>
                  <a:srgbClr val="0070C0"/>
                </a:solidFill>
                <a:latin typeface="+mn-lt"/>
                <a:cs typeface="+mn-cs"/>
              </a:rPr>
              <a:t>sadedzināšanas iekārtas, kurās degšanas gāzveida produktus izmanto tiešai apkurei, lai darba vietas apstākļu uzlabošanas nolūkā apsildītu iekštelpas;</a:t>
            </a:r>
          </a:p>
          <a:p>
            <a:pPr marL="285750" lvl="0" indent="-285750">
              <a:buFont typeface="Arial" panose="020B0604020202020204" pitchFamily="34" charset="0"/>
              <a:buChar char="•"/>
            </a:pPr>
            <a:r>
              <a:rPr lang="lv-LV" sz="1300" dirty="0">
                <a:solidFill>
                  <a:srgbClr val="0070C0"/>
                </a:solidFill>
                <a:latin typeface="+mn-lt"/>
                <a:cs typeface="+mn-cs"/>
              </a:rPr>
              <a:t>krematorijas;</a:t>
            </a:r>
          </a:p>
          <a:p>
            <a:pPr marL="285750" lvl="0" indent="-285750">
              <a:buFont typeface="Arial" panose="020B0604020202020204" pitchFamily="34" charset="0"/>
              <a:buChar char="•"/>
            </a:pPr>
            <a:r>
              <a:rPr lang="lv-LV" sz="1300" dirty="0">
                <a:solidFill>
                  <a:srgbClr val="0070C0"/>
                </a:solidFill>
                <a:latin typeface="+mn-lt"/>
                <a:cs typeface="+mn-cs"/>
              </a:rPr>
              <a:t>sadedzināšanas iekārtas, kurās sadedzina naftas pārstrādes procesa kurināmo atsevišķi vai kopā ar citu kurināmo, enerģijas ražošanai minerāleļļas un gāzes pārstrādes rūpnīcās; </a:t>
            </a:r>
          </a:p>
          <a:p>
            <a:pPr marL="285750" lvl="0" indent="-285750">
              <a:buFont typeface="Arial" panose="020B0604020202020204" pitchFamily="34" charset="0"/>
              <a:buChar char="•"/>
            </a:pPr>
            <a:r>
              <a:rPr lang="lv-LV" sz="1300" dirty="0">
                <a:solidFill>
                  <a:srgbClr val="0070C0"/>
                </a:solidFill>
                <a:latin typeface="+mn-lt"/>
                <a:cs typeface="+mn-cs"/>
              </a:rPr>
              <a:t>reģenerācijas katli celulozes ražošanas iekārtās.</a:t>
            </a:r>
          </a:p>
          <a:p>
            <a:pPr marL="285750" lvl="0" indent="-285750">
              <a:buFont typeface="Arial" panose="020B0604020202020204" pitchFamily="34" charset="0"/>
              <a:buChar char="•"/>
            </a:pPr>
            <a:endParaRPr lang="lv-LV" sz="1400" dirty="0">
              <a:solidFill>
                <a:schemeClr val="tx1">
                  <a:lumMod val="65000"/>
                  <a:lumOff val="35000"/>
                </a:schemeClr>
              </a:solidFill>
              <a:latin typeface="+mn-lt"/>
              <a:cs typeface="+mn-cs"/>
            </a:endParaRPr>
          </a:p>
          <a:p>
            <a:pPr lvl="0"/>
            <a:endParaRPr lang="lv-LV" sz="2000" dirty="0">
              <a:solidFill>
                <a:schemeClr val="tx1">
                  <a:lumMod val="65000"/>
                  <a:lumOff val="35000"/>
                </a:schemeClr>
              </a:solidFill>
              <a:latin typeface="+mn-lt"/>
              <a:cs typeface="+mn-cs"/>
            </a:endParaRPr>
          </a:p>
          <a:p>
            <a:pPr>
              <a:lnSpc>
                <a:spcPct val="90000"/>
              </a:lnSpc>
            </a:pPr>
            <a:endParaRPr lang="lv-LV" sz="2000" u="sng" dirty="0"/>
          </a:p>
          <a:p>
            <a:pPr>
              <a:lnSpc>
                <a:spcPct val="90000"/>
              </a:lnSpc>
            </a:pPr>
            <a:endParaRPr lang="lv-LV" sz="2000" u="sng" dirty="0"/>
          </a:p>
          <a:p>
            <a:pPr>
              <a:lnSpc>
                <a:spcPct val="90000"/>
              </a:lnSpc>
            </a:pPr>
            <a:endParaRPr lang="lv-LV" sz="2000" u="sng" dirty="0"/>
          </a:p>
          <a:p>
            <a:pPr>
              <a:lnSpc>
                <a:spcPct val="90000"/>
              </a:lnSpc>
            </a:pPr>
            <a:endParaRPr lang="lv-LV" sz="2000" u="sng" dirty="0"/>
          </a:p>
          <a:p>
            <a:pPr>
              <a:lnSpc>
                <a:spcPct val="90000"/>
              </a:lnSpc>
            </a:pPr>
            <a:endParaRPr lang="lv-LV" sz="2000" u="sng" dirty="0"/>
          </a:p>
          <a:p>
            <a:pPr>
              <a:lnSpc>
                <a:spcPct val="90000"/>
              </a:lnSpc>
            </a:pPr>
            <a:endParaRPr lang="lv-LV" sz="2000" u="sng" dirty="0"/>
          </a:p>
          <a:p>
            <a:pPr>
              <a:lnSpc>
                <a:spcPct val="90000"/>
              </a:lnSpc>
            </a:pPr>
            <a:endParaRPr lang="lv-LV" sz="2000" u="sng" dirty="0"/>
          </a:p>
          <a:p>
            <a:pPr>
              <a:lnSpc>
                <a:spcPct val="90000"/>
              </a:lnSpc>
            </a:pPr>
            <a:endParaRPr lang="lv-LV" sz="2000" u="sng" dirty="0"/>
          </a:p>
          <a:p>
            <a:pPr>
              <a:lnSpc>
                <a:spcPct val="90000"/>
              </a:lnSpc>
            </a:pPr>
            <a:endParaRPr lang="lv-LV" sz="2000" u="sng" dirty="0"/>
          </a:p>
          <a:p>
            <a:pPr>
              <a:lnSpc>
                <a:spcPct val="90000"/>
              </a:lnSpc>
            </a:pPr>
            <a:endParaRPr lang="lv-LV" sz="2000" u="sng" dirty="0"/>
          </a:p>
          <a:p>
            <a:pPr>
              <a:lnSpc>
                <a:spcPct val="90000"/>
              </a:lnSpc>
            </a:pPr>
            <a:endParaRPr lang="lv-LV" sz="2000" u="sng" dirty="0"/>
          </a:p>
          <a:p>
            <a:pPr>
              <a:lnSpc>
                <a:spcPct val="90000"/>
              </a:lnSpc>
            </a:pPr>
            <a:endParaRPr lang="lv-LV" sz="2000" u="sng" dirty="0"/>
          </a:p>
          <a:p>
            <a:pPr>
              <a:lnSpc>
                <a:spcPct val="90000"/>
              </a:lnSpc>
            </a:pPr>
            <a:endParaRPr lang="lv-LV" sz="2000" u="sng" dirty="0"/>
          </a:p>
          <a:p>
            <a:pPr>
              <a:lnSpc>
                <a:spcPct val="90000"/>
              </a:lnSpc>
            </a:pPr>
            <a:endParaRPr lang="lv-LV" sz="2000" u="sng" dirty="0"/>
          </a:p>
          <a:p>
            <a:pPr>
              <a:lnSpc>
                <a:spcPct val="90000"/>
              </a:lnSpc>
            </a:pPr>
            <a:endParaRPr lang="lv-LV" sz="2000" u="sng" dirty="0"/>
          </a:p>
          <a:p>
            <a:pPr>
              <a:lnSpc>
                <a:spcPct val="90000"/>
              </a:lnSpc>
            </a:pPr>
            <a:endParaRPr lang="en-GB" sz="1450" dirty="0"/>
          </a:p>
        </p:txBody>
      </p:sp>
      <p:sp>
        <p:nvSpPr>
          <p:cNvPr id="2" name="TextBox 1"/>
          <p:cNvSpPr txBox="1"/>
          <p:nvPr/>
        </p:nvSpPr>
        <p:spPr>
          <a:xfrm>
            <a:off x="4639345" y="2306109"/>
            <a:ext cx="4705437" cy="923330"/>
          </a:xfrm>
          <a:prstGeom prst="rect">
            <a:avLst/>
          </a:prstGeom>
          <a:noFill/>
          <a:ln w="38100">
            <a:solidFill>
              <a:srgbClr val="FF0000"/>
            </a:solidFill>
          </a:ln>
        </p:spPr>
        <p:txBody>
          <a:bodyPr wrap="square" rtlCol="0">
            <a:spAutoFit/>
          </a:bodyPr>
          <a:lstStyle/>
          <a:p>
            <a:pPr algn="ctr"/>
            <a:r>
              <a:rPr lang="lv-LV" dirty="0">
                <a:solidFill>
                  <a:schemeClr val="tx1">
                    <a:lumMod val="75000"/>
                    <a:lumOff val="25000"/>
                  </a:schemeClr>
                </a:solidFill>
              </a:rPr>
              <a:t>Attiecas uz sadedzināšanas iekārtām, kuru primārā funkcija ir siltuma vai/un elektroenerģijas ražošana</a:t>
            </a:r>
          </a:p>
        </p:txBody>
      </p:sp>
    </p:spTree>
    <p:extLst>
      <p:ext uri="{BB962C8B-B14F-4D97-AF65-F5344CB8AC3E}">
        <p14:creationId xmlns:p14="http://schemas.microsoft.com/office/powerpoint/2010/main" val="21672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635793" y="274638"/>
            <a:ext cx="8798806"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800" b="1" dirty="0">
                <a:solidFill>
                  <a:schemeClr val="tx1">
                    <a:lumMod val="65000"/>
                    <a:lumOff val="35000"/>
                  </a:schemeClr>
                </a:solidFill>
                <a:latin typeface="+mn-lt"/>
                <a:cs typeface="+mn-cs"/>
              </a:rPr>
              <a:t>Mērījumi: nenoteiktība un ticamības intervāls</a:t>
            </a:r>
          </a:p>
        </p:txBody>
      </p:sp>
      <p:sp>
        <p:nvSpPr>
          <p:cNvPr id="5124" name="Content Placeholder 2"/>
          <p:cNvSpPr txBox="1">
            <a:spLocks/>
          </p:cNvSpPr>
          <p:nvPr/>
        </p:nvSpPr>
        <p:spPr bwMode="auto">
          <a:xfrm>
            <a:off x="174849" y="1052735"/>
            <a:ext cx="9145016"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endParaRPr lang="lv-LV" sz="2000" dirty="0">
              <a:solidFill>
                <a:schemeClr val="bg2">
                  <a:lumMod val="25000"/>
                </a:schemeClr>
              </a:solidFill>
            </a:endParaRPr>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en-GB" sz="1450" i="1" dirty="0"/>
          </a:p>
        </p:txBody>
      </p:sp>
      <p:pic>
        <p:nvPicPr>
          <p:cNvPr id="3" name="Picture 2" descr="Diagram&#10;&#10;Description automatically generated">
            <a:extLst>
              <a:ext uri="{FF2B5EF4-FFF2-40B4-BE49-F238E27FC236}">
                <a16:creationId xmlns:a16="http://schemas.microsoft.com/office/drawing/2014/main" id="{9E0A9BCB-D8F2-4067-A4C9-DEE66BB9C2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1701" y="1507268"/>
            <a:ext cx="7251311" cy="5098578"/>
          </a:xfrm>
          <a:prstGeom prst="rect">
            <a:avLst/>
          </a:prstGeom>
        </p:spPr>
      </p:pic>
      <p:sp>
        <p:nvSpPr>
          <p:cNvPr id="4" name="Rectangle 3">
            <a:extLst>
              <a:ext uri="{FF2B5EF4-FFF2-40B4-BE49-F238E27FC236}">
                <a16:creationId xmlns:a16="http://schemas.microsoft.com/office/drawing/2014/main" id="{0627DB9D-760E-49EC-92BA-387991346B4E}"/>
              </a:ext>
            </a:extLst>
          </p:cNvPr>
          <p:cNvSpPr/>
          <p:nvPr/>
        </p:nvSpPr>
        <p:spPr>
          <a:xfrm>
            <a:off x="6007497" y="2204864"/>
            <a:ext cx="2013004"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41923946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635793" y="274638"/>
            <a:ext cx="8798806"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800" b="1" dirty="0">
                <a:solidFill>
                  <a:schemeClr val="tx1">
                    <a:lumMod val="65000"/>
                    <a:lumOff val="35000"/>
                  </a:schemeClr>
                </a:solidFill>
                <a:latin typeface="+mn-lt"/>
                <a:cs typeface="+mn-cs"/>
              </a:rPr>
              <a:t>Mērījumi: vērtības atbilstības novērtēšana</a:t>
            </a:r>
          </a:p>
        </p:txBody>
      </p:sp>
      <p:sp>
        <p:nvSpPr>
          <p:cNvPr id="5124" name="Content Placeholder 2"/>
          <p:cNvSpPr txBox="1">
            <a:spLocks/>
          </p:cNvSpPr>
          <p:nvPr/>
        </p:nvSpPr>
        <p:spPr bwMode="auto">
          <a:xfrm>
            <a:off x="174849" y="1052735"/>
            <a:ext cx="9145016"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r>
              <a:rPr lang="lv-LV" sz="2000" b="1" i="1" dirty="0">
                <a:solidFill>
                  <a:schemeClr val="tx2"/>
                </a:solidFill>
              </a:rPr>
              <a:t>Mērījumu vērtības atbilstības novērtēšanai</a:t>
            </a:r>
          </a:p>
          <a:p>
            <a:pPr lvl="0"/>
            <a:endParaRPr lang="lv-LV" sz="2000" dirty="0">
              <a:solidFill>
                <a:schemeClr val="bg2">
                  <a:lumMod val="25000"/>
                </a:schemeClr>
              </a:solidFill>
            </a:endParaRPr>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en-GB" sz="1450" i="1" dirty="0"/>
          </a:p>
        </p:txBody>
      </p:sp>
      <p:graphicFrame>
        <p:nvGraphicFramePr>
          <p:cNvPr id="2" name="Table 1">
            <a:extLst>
              <a:ext uri="{FF2B5EF4-FFF2-40B4-BE49-F238E27FC236}">
                <a16:creationId xmlns:a16="http://schemas.microsoft.com/office/drawing/2014/main" id="{5761B3BF-15CC-4BC2-88C6-0443DBAAA664}"/>
              </a:ext>
            </a:extLst>
          </p:cNvPr>
          <p:cNvGraphicFramePr>
            <a:graphicFrameLocks noGrp="1"/>
          </p:cNvGraphicFramePr>
          <p:nvPr>
            <p:extLst>
              <p:ext uri="{D42A27DB-BD31-4B8C-83A1-F6EECF244321}">
                <p14:modId xmlns:p14="http://schemas.microsoft.com/office/powerpoint/2010/main" val="1419802696"/>
              </p:ext>
            </p:extLst>
          </p:nvPr>
        </p:nvGraphicFramePr>
        <p:xfrm>
          <a:off x="534889" y="1814846"/>
          <a:ext cx="8899710" cy="5157978"/>
        </p:xfrm>
        <a:graphic>
          <a:graphicData uri="http://schemas.openxmlformats.org/drawingml/2006/table">
            <a:tbl>
              <a:tblPr firstRow="1" firstCol="1" bandRow="1">
                <a:tableStyleId>{5C22544A-7EE6-4342-B048-85BDC9FD1C3A}</a:tableStyleId>
              </a:tblPr>
              <a:tblGrid>
                <a:gridCol w="8899710">
                  <a:extLst>
                    <a:ext uri="{9D8B030D-6E8A-4147-A177-3AD203B41FA5}">
                      <a16:colId xmlns:a16="http://schemas.microsoft.com/office/drawing/2014/main" val="851189299"/>
                    </a:ext>
                  </a:extLst>
                </a:gridCol>
              </a:tblGrid>
              <a:tr h="2448272">
                <a:tc>
                  <a:txBody>
                    <a:bodyPr/>
                    <a:lstStyle/>
                    <a:p>
                      <a:pPr algn="just">
                        <a:lnSpc>
                          <a:spcPct val="115000"/>
                        </a:lnSpc>
                        <a:spcAft>
                          <a:spcPts val="1000"/>
                        </a:spcAft>
                      </a:pPr>
                      <a:r>
                        <a:rPr lang="lv-LV" sz="2000" dirty="0">
                          <a:effectLst/>
                        </a:rPr>
                        <a:t>Piemērs:</a:t>
                      </a:r>
                      <a:endParaRPr lang="lv-LV" sz="1800" dirty="0">
                        <a:effectLst/>
                      </a:endParaRPr>
                    </a:p>
                    <a:p>
                      <a:pPr marL="285750" lvl="0" indent="-285750" algn="just">
                        <a:lnSpc>
                          <a:spcPct val="115000"/>
                        </a:lnSpc>
                        <a:buFont typeface="Arial" panose="020B0604020202020204" pitchFamily="34" charset="0"/>
                        <a:buChar char="•"/>
                      </a:pPr>
                      <a:r>
                        <a:rPr lang="lv-LV" sz="1800" dirty="0">
                          <a:effectLst/>
                        </a:rPr>
                        <a:t>Biomasas sadedzināšanas iekārta ar jaudu 3,4 MW uzsāka darbību 2019. gada 1. februārī</a:t>
                      </a:r>
                    </a:p>
                    <a:p>
                      <a:pPr marL="285750" lvl="0" indent="-285750" algn="just">
                        <a:lnSpc>
                          <a:spcPct val="115000"/>
                        </a:lnSpc>
                        <a:buFont typeface="Arial" panose="020B0604020202020204" pitchFamily="34" charset="0"/>
                        <a:buChar char="•"/>
                      </a:pPr>
                      <a:r>
                        <a:rPr lang="lv-LV" sz="1800" dirty="0">
                          <a:effectLst/>
                        </a:rPr>
                        <a:t>Saskaņā ar Noteikumu 5. pielikumu putekļu jeb daļiņu robežvērtība nedrīkst pārsniegt 50 mg/Nm</a:t>
                      </a:r>
                      <a:r>
                        <a:rPr lang="lv-LV" sz="1800" baseline="30000" dirty="0">
                          <a:effectLst/>
                        </a:rPr>
                        <a:t>3</a:t>
                      </a:r>
                    </a:p>
                    <a:p>
                      <a:pPr marL="1371600" lvl="3" indent="0" algn="just">
                        <a:lnSpc>
                          <a:spcPct val="115000"/>
                        </a:lnSpc>
                        <a:buFont typeface="Arial" panose="020B0604020202020204" pitchFamily="34" charset="0"/>
                        <a:buNone/>
                      </a:pPr>
                      <a:r>
                        <a:rPr lang="lv-LV" sz="1800" dirty="0">
                          <a:effectLst/>
                        </a:rPr>
                        <a:t>Tas nozīmē, ka katra mērījuma rezultāta nenoteiktība, kas atbilst 95 % ticamības intervālam, nedrīkst pārsniegt 30% no 50 mg/Nm</a:t>
                      </a:r>
                      <a:r>
                        <a:rPr lang="lv-LV" sz="1800" baseline="30000" dirty="0">
                          <a:effectLst/>
                        </a:rPr>
                        <a:t>3 </a:t>
                      </a:r>
                      <a:r>
                        <a:rPr lang="lv-LV" sz="1800" dirty="0">
                          <a:effectLst/>
                        </a:rPr>
                        <a:t>vai 15 mg/Nm</a:t>
                      </a:r>
                      <a:r>
                        <a:rPr lang="lv-LV" sz="1800" baseline="30000" dirty="0">
                          <a:effectLst/>
                        </a:rPr>
                        <a:t>3</a:t>
                      </a:r>
                      <a:r>
                        <a:rPr lang="lv-LV" sz="1800" baseline="0" dirty="0">
                          <a:effectLst/>
                        </a:rPr>
                        <a:t>.</a:t>
                      </a:r>
                    </a:p>
                    <a:p>
                      <a:pPr marL="1371600" lvl="3" indent="0" algn="just">
                        <a:lnSpc>
                          <a:spcPct val="115000"/>
                        </a:lnSpc>
                        <a:buFont typeface="Arial" panose="020B0604020202020204" pitchFamily="34" charset="0"/>
                        <a:buNone/>
                      </a:pPr>
                      <a:endParaRPr lang="lv-LV" sz="1800" baseline="0" dirty="0">
                        <a:effectLst/>
                      </a:endParaRPr>
                    </a:p>
                    <a:p>
                      <a:pPr marL="285750" lvl="0" indent="-285750" algn="just">
                        <a:lnSpc>
                          <a:spcPct val="115000"/>
                        </a:lnSpc>
                        <a:buFont typeface="Arial" panose="020B0604020202020204" pitchFamily="34" charset="0"/>
                        <a:buChar char="•"/>
                      </a:pPr>
                      <a:r>
                        <a:rPr lang="lv-LV" sz="1800" b="1" kern="1200" dirty="0">
                          <a:solidFill>
                            <a:schemeClr val="lt1"/>
                          </a:solidFill>
                          <a:effectLst/>
                          <a:latin typeface="+mn-lt"/>
                          <a:ea typeface="+mn-ea"/>
                          <a:cs typeface="+mn-cs"/>
                        </a:rPr>
                        <a:t>Gadījumā, ja ir veikti vairāki secīgi mērījumi vidējās vērtības noteikšanai, tad vidējai vērtībai piemērojamo nenoteiktību nosaka, normatīvajā aktā noteikto pieļaujamo ticamības intervāla vērtību dalot ar kvadrātsakni no mērījumu skaita (√n, kur n – atkārtoto mērījumu skaits).</a:t>
                      </a:r>
                    </a:p>
                    <a:p>
                      <a:pPr marL="1371600" lvl="3" indent="0" algn="just">
                        <a:lnSpc>
                          <a:spcPct val="115000"/>
                        </a:lnSpc>
                        <a:buFont typeface="Arial" panose="020B0604020202020204" pitchFamily="34" charset="0"/>
                        <a:buNone/>
                      </a:pPr>
                      <a:r>
                        <a:rPr lang="lv-LV" sz="1800" b="1" kern="1200" dirty="0">
                          <a:solidFill>
                            <a:schemeClr val="lt1"/>
                          </a:solidFill>
                          <a:effectLst/>
                          <a:latin typeface="+mn-lt"/>
                          <a:ea typeface="+mn-ea"/>
                          <a:cs typeface="+mn-cs"/>
                        </a:rPr>
                        <a:t>Attiecīgi 3 secīgu mērījumu gadījumā atbilstības novērtējumam piemērojamā rezultāta nenoteiktība ir 15/√3 = 8,7 </a:t>
                      </a:r>
                      <a:r>
                        <a:rPr lang="lv-LV" sz="1800" b="1" u="sng" kern="1200" dirty="0">
                          <a:solidFill>
                            <a:schemeClr val="lt1"/>
                          </a:solidFill>
                          <a:effectLst/>
                          <a:latin typeface="+mn-lt"/>
                          <a:ea typeface="+mn-ea"/>
                          <a:cs typeface="+mn-cs"/>
                        </a:rPr>
                        <a:t>mg/Nm</a:t>
                      </a:r>
                      <a:r>
                        <a:rPr lang="lv-LV" sz="1800" b="1" u="sng" kern="1200" baseline="30000" dirty="0">
                          <a:solidFill>
                            <a:schemeClr val="lt1"/>
                          </a:solidFill>
                          <a:effectLst/>
                          <a:latin typeface="+mn-lt"/>
                          <a:ea typeface="+mn-ea"/>
                          <a:cs typeface="+mn-cs"/>
                        </a:rPr>
                        <a:t>3</a:t>
                      </a:r>
                      <a:r>
                        <a:rPr lang="lv-LV" sz="1800" b="1" kern="1200" dirty="0">
                          <a:solidFill>
                            <a:schemeClr val="lt1"/>
                          </a:solidFill>
                          <a:effectLst/>
                          <a:latin typeface="+mn-lt"/>
                          <a:ea typeface="+mn-ea"/>
                          <a:cs typeface="+mn-cs"/>
                        </a:rPr>
                        <a:t>.</a:t>
                      </a:r>
                      <a:endParaRPr lang="en-GB" sz="1800" b="1" kern="1200" dirty="0">
                        <a:solidFill>
                          <a:schemeClr val="lt1"/>
                        </a:solidFill>
                        <a:effectLst/>
                        <a:latin typeface="+mn-lt"/>
                        <a:ea typeface="+mn-ea"/>
                        <a:cs typeface="+mn-cs"/>
                      </a:endParaRPr>
                    </a:p>
                    <a:p>
                      <a:pPr marL="457200" algn="just">
                        <a:lnSpc>
                          <a:spcPct val="115000"/>
                        </a:lnSpc>
                      </a:pPr>
                      <a:endParaRPr lang="lv-LV" sz="1800" baseline="0" dirty="0">
                        <a:effectLst/>
                      </a:endParaRPr>
                    </a:p>
                    <a:p>
                      <a:pPr marL="742950" indent="-285750" algn="just">
                        <a:lnSpc>
                          <a:spcPct val="115000"/>
                        </a:lnSpc>
                        <a:buFont typeface="Arial" panose="020B0604020202020204" pitchFamily="34" charset="0"/>
                        <a:buChar char="•"/>
                      </a:pPr>
                      <a:endParaRPr lang="lv-LV" sz="1800" baseline="0" dirty="0">
                        <a:effectLst/>
                      </a:endParaRPr>
                    </a:p>
                    <a:p>
                      <a:pPr marL="457200" algn="just">
                        <a:lnSpc>
                          <a:spcPct val="115000"/>
                        </a:lnSpc>
                        <a:spcAft>
                          <a:spcPts val="1000"/>
                        </a:spcAft>
                      </a:pPr>
                      <a:r>
                        <a:rPr lang="lv-LV" sz="1600" dirty="0">
                          <a:effectLst/>
                        </a:rPr>
                        <a:t> </a:t>
                      </a:r>
                      <a:endParaRPr lang="lv-LV" sz="1600" dirty="0">
                        <a:effectLst/>
                        <a:latin typeface="Calibri" panose="020F0502020204030204" pitchFamily="34" charset="0"/>
                        <a:ea typeface="Calibri" panose="020F0502020204030204" pitchFamily="34" charset="0"/>
                        <a:cs typeface="DokChampa" panose="020B0604020202020204" pitchFamily="34" charset="-34"/>
                      </a:endParaRPr>
                    </a:p>
                  </a:txBody>
                  <a:tcPr marL="68580" marR="68580" marT="0" marB="0"/>
                </a:tc>
                <a:extLst>
                  <a:ext uri="{0D108BD9-81ED-4DB2-BD59-A6C34878D82A}">
                    <a16:rowId xmlns:a16="http://schemas.microsoft.com/office/drawing/2014/main" val="1849522714"/>
                  </a:ext>
                </a:extLst>
              </a:tr>
            </a:tbl>
          </a:graphicData>
        </a:graphic>
      </p:graphicFrame>
    </p:spTree>
    <p:extLst>
      <p:ext uri="{BB962C8B-B14F-4D97-AF65-F5344CB8AC3E}">
        <p14:creationId xmlns:p14="http://schemas.microsoft.com/office/powerpoint/2010/main" val="7829438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635793" y="274638"/>
            <a:ext cx="8798806"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800" b="1" dirty="0">
                <a:solidFill>
                  <a:schemeClr val="tx1">
                    <a:lumMod val="65000"/>
                    <a:lumOff val="35000"/>
                  </a:schemeClr>
                </a:solidFill>
                <a:latin typeface="+mn-lt"/>
                <a:cs typeface="+mn-cs"/>
              </a:rPr>
              <a:t>Mērījumi: vērtības atbilstības novērtēšana</a:t>
            </a:r>
          </a:p>
        </p:txBody>
      </p:sp>
      <p:sp>
        <p:nvSpPr>
          <p:cNvPr id="5124" name="Content Placeholder 2"/>
          <p:cNvSpPr txBox="1">
            <a:spLocks/>
          </p:cNvSpPr>
          <p:nvPr/>
        </p:nvSpPr>
        <p:spPr bwMode="auto">
          <a:xfrm>
            <a:off x="174849" y="1052735"/>
            <a:ext cx="9145016"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r>
              <a:rPr lang="lv-LV" sz="2000" b="1" i="1" dirty="0">
                <a:solidFill>
                  <a:schemeClr val="tx2"/>
                </a:solidFill>
              </a:rPr>
              <a:t>Mērījumu vērtības atbilstības novērtēšanai</a:t>
            </a:r>
          </a:p>
          <a:p>
            <a:pPr lvl="0"/>
            <a:endParaRPr lang="lv-LV" sz="2000" dirty="0">
              <a:solidFill>
                <a:schemeClr val="bg2">
                  <a:lumMod val="25000"/>
                </a:schemeClr>
              </a:solidFill>
            </a:endParaRPr>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en-GB" sz="1450" i="1" dirty="0"/>
          </a:p>
        </p:txBody>
      </p:sp>
      <p:graphicFrame>
        <p:nvGraphicFramePr>
          <p:cNvPr id="2" name="Table 1">
            <a:extLst>
              <a:ext uri="{FF2B5EF4-FFF2-40B4-BE49-F238E27FC236}">
                <a16:creationId xmlns:a16="http://schemas.microsoft.com/office/drawing/2014/main" id="{5761B3BF-15CC-4BC2-88C6-0443DBAAA664}"/>
              </a:ext>
            </a:extLst>
          </p:cNvPr>
          <p:cNvGraphicFramePr>
            <a:graphicFrameLocks noGrp="1"/>
          </p:cNvGraphicFramePr>
          <p:nvPr>
            <p:extLst>
              <p:ext uri="{D42A27DB-BD31-4B8C-83A1-F6EECF244321}">
                <p14:modId xmlns:p14="http://schemas.microsoft.com/office/powerpoint/2010/main" val="145831804"/>
              </p:ext>
            </p:extLst>
          </p:nvPr>
        </p:nvGraphicFramePr>
        <p:xfrm>
          <a:off x="469603" y="1814846"/>
          <a:ext cx="8778254" cy="4828568"/>
        </p:xfrm>
        <a:graphic>
          <a:graphicData uri="http://schemas.openxmlformats.org/drawingml/2006/table">
            <a:tbl>
              <a:tblPr firstRow="1" firstCol="1" bandRow="1">
                <a:tableStyleId>{5C22544A-7EE6-4342-B048-85BDC9FD1C3A}</a:tableStyleId>
              </a:tblPr>
              <a:tblGrid>
                <a:gridCol w="8778254">
                  <a:extLst>
                    <a:ext uri="{9D8B030D-6E8A-4147-A177-3AD203B41FA5}">
                      <a16:colId xmlns:a16="http://schemas.microsoft.com/office/drawing/2014/main" val="851189299"/>
                    </a:ext>
                  </a:extLst>
                </a:gridCol>
              </a:tblGrid>
              <a:tr h="4828568">
                <a:tc>
                  <a:txBody>
                    <a:bodyPr/>
                    <a:lstStyle/>
                    <a:p>
                      <a:pPr algn="just">
                        <a:lnSpc>
                          <a:spcPct val="115000"/>
                        </a:lnSpc>
                        <a:spcAft>
                          <a:spcPts val="1000"/>
                        </a:spcAft>
                      </a:pPr>
                      <a:r>
                        <a:rPr lang="lv-LV" sz="2000" dirty="0">
                          <a:effectLst/>
                        </a:rPr>
                        <a:t>Piemērs - periodisko mērījumu novērtējums:</a:t>
                      </a:r>
                      <a:endParaRPr lang="lv-LV" sz="1800" dirty="0">
                        <a:effectLst/>
                      </a:endParaRPr>
                    </a:p>
                    <a:p>
                      <a:pPr marL="342900" lvl="0" indent="-342900" algn="just">
                        <a:lnSpc>
                          <a:spcPct val="115000"/>
                        </a:lnSpc>
                        <a:buFont typeface="Symbol" panose="05050102010706020507" pitchFamily="18" charset="2"/>
                        <a:buChar char=""/>
                      </a:pPr>
                      <a:r>
                        <a:rPr lang="lv-LV" sz="1800" dirty="0">
                          <a:effectLst/>
                        </a:rPr>
                        <a:t>Putekļu emisijas robežvērtība ir 50 mg/m3</a:t>
                      </a:r>
                    </a:p>
                    <a:p>
                      <a:pPr marL="342900" lvl="0" indent="-342900" algn="just">
                        <a:lnSpc>
                          <a:spcPct val="115000"/>
                        </a:lnSpc>
                        <a:buFont typeface="Symbol" panose="05050102010706020507" pitchFamily="18" charset="2"/>
                        <a:buChar char=""/>
                      </a:pPr>
                      <a:r>
                        <a:rPr lang="lv-LV" sz="1800" dirty="0">
                          <a:effectLst/>
                        </a:rPr>
                        <a:t>Veikti 3 secīgi mērījumi ar šādiem rezultātiem:</a:t>
                      </a:r>
                    </a:p>
                    <a:p>
                      <a:pPr marL="800100" lvl="1" indent="-342900" algn="just">
                        <a:lnSpc>
                          <a:spcPct val="115000"/>
                        </a:lnSpc>
                        <a:buFont typeface="Symbol" panose="05050102010706020507" pitchFamily="18" charset="2"/>
                        <a:buAutoNum type="arabicPeriod"/>
                      </a:pPr>
                      <a:r>
                        <a:rPr lang="lv-LV" sz="1800" dirty="0">
                          <a:effectLst/>
                        </a:rPr>
                        <a:t>mērījums = 48 mg/m3</a:t>
                      </a:r>
                    </a:p>
                    <a:p>
                      <a:pPr marL="800100" lvl="1" indent="-342900" algn="just">
                        <a:lnSpc>
                          <a:spcPct val="115000"/>
                        </a:lnSpc>
                        <a:buFont typeface="Symbol" panose="05050102010706020507" pitchFamily="18" charset="2"/>
                        <a:buAutoNum type="arabicPeriod"/>
                      </a:pPr>
                      <a:r>
                        <a:rPr lang="lv-LV" sz="1800" dirty="0">
                          <a:effectLst/>
                        </a:rPr>
                        <a:t>mērījums = 55 mg/m3</a:t>
                      </a:r>
                    </a:p>
                    <a:p>
                      <a:pPr marL="800100" lvl="1" indent="-342900" algn="just">
                        <a:lnSpc>
                          <a:spcPct val="115000"/>
                        </a:lnSpc>
                        <a:buFont typeface="Symbol" panose="05050102010706020507" pitchFamily="18" charset="2"/>
                        <a:buAutoNum type="arabicPeriod"/>
                      </a:pPr>
                      <a:r>
                        <a:rPr lang="lv-LV" sz="1800" dirty="0">
                          <a:effectLst/>
                        </a:rPr>
                        <a:t>mērījums = 51 mg/m3</a:t>
                      </a:r>
                    </a:p>
                    <a:p>
                      <a:pPr marL="342900" lvl="0" indent="-342900" algn="just">
                        <a:lnSpc>
                          <a:spcPct val="115000"/>
                        </a:lnSpc>
                        <a:buFont typeface="Arial" panose="020B0604020202020204" pitchFamily="34" charset="0"/>
                        <a:buChar char="•"/>
                      </a:pPr>
                      <a:r>
                        <a:rPr lang="lv-LV" sz="1800" dirty="0">
                          <a:effectLst/>
                        </a:rPr>
                        <a:t>Mērījumu vidējais rezultāts ir = 51,3 mg/m3</a:t>
                      </a:r>
                    </a:p>
                    <a:p>
                      <a:pPr marL="342900" lvl="0" indent="-342900" algn="just">
                        <a:lnSpc>
                          <a:spcPct val="115000"/>
                        </a:lnSpc>
                        <a:buFont typeface="Arial" panose="020B0604020202020204" pitchFamily="34" charset="0"/>
                        <a:buChar char="•"/>
                      </a:pPr>
                      <a:r>
                        <a:rPr lang="lv-LV" sz="1800" dirty="0">
                          <a:effectLst/>
                        </a:rPr>
                        <a:t>Putekļu katra atsevišķa mērījuma pieļaujamā nenoteiktība ir 30% no emisijas robežvērtības = 0,3 x 50 = 15 mg/m3</a:t>
                      </a:r>
                    </a:p>
                    <a:p>
                      <a:pPr marL="342900" lvl="0" indent="-342900" algn="just">
                        <a:lnSpc>
                          <a:spcPct val="115000"/>
                        </a:lnSpc>
                        <a:buFont typeface="Arial" panose="020B0604020202020204" pitchFamily="34" charset="0"/>
                        <a:buChar char="•"/>
                      </a:pPr>
                      <a:r>
                        <a:rPr lang="lv-LV" sz="1800" dirty="0">
                          <a:effectLst/>
                        </a:rPr>
                        <a:t>Atbilstības novērtējumam piemērojamā nenoteiktība ir 15/√3 = 8,7 mg/Nm3.</a:t>
                      </a:r>
                    </a:p>
                    <a:p>
                      <a:pPr marL="342900" lvl="0" indent="-342900" algn="just">
                        <a:lnSpc>
                          <a:spcPct val="115000"/>
                        </a:lnSpc>
                        <a:buFont typeface="Arial" panose="020B0604020202020204" pitchFamily="34" charset="0"/>
                        <a:buChar char="•"/>
                      </a:pPr>
                      <a:r>
                        <a:rPr lang="lv-LV" sz="1800" dirty="0">
                          <a:effectLst/>
                        </a:rPr>
                        <a:t>Mērījumu atbilstības novērtēšanas vērtība:</a:t>
                      </a:r>
                    </a:p>
                    <a:p>
                      <a:pPr marL="457200" lvl="1" indent="0" algn="just">
                        <a:lnSpc>
                          <a:spcPct val="115000"/>
                        </a:lnSpc>
                        <a:buFont typeface="Symbol" panose="05050102010706020507" pitchFamily="18" charset="2"/>
                        <a:buNone/>
                      </a:pPr>
                      <a:r>
                        <a:rPr lang="lv-LV" sz="1800" b="1" kern="1200" dirty="0">
                          <a:solidFill>
                            <a:schemeClr val="lt1"/>
                          </a:solidFill>
                          <a:effectLst/>
                          <a:latin typeface="+mn-lt"/>
                          <a:ea typeface="+mn-ea"/>
                          <a:cs typeface="+mn-cs"/>
                        </a:rPr>
                        <a:t>51,3 – 8,7 = 42,6 </a:t>
                      </a:r>
                      <a:r>
                        <a:rPr lang="lv-LV" sz="1800" b="1" u="sng" kern="1200" dirty="0">
                          <a:solidFill>
                            <a:schemeClr val="lt1"/>
                          </a:solidFill>
                          <a:effectLst/>
                          <a:latin typeface="+mn-lt"/>
                          <a:ea typeface="+mn-ea"/>
                          <a:cs typeface="+mn-cs"/>
                        </a:rPr>
                        <a:t>mg/Nm</a:t>
                      </a:r>
                      <a:r>
                        <a:rPr lang="lv-LV" sz="1800" b="1" u="sng" kern="1200" baseline="30000" dirty="0">
                          <a:solidFill>
                            <a:schemeClr val="lt1"/>
                          </a:solidFill>
                          <a:effectLst/>
                          <a:latin typeface="+mn-lt"/>
                          <a:ea typeface="+mn-ea"/>
                          <a:cs typeface="+mn-cs"/>
                        </a:rPr>
                        <a:t>3</a:t>
                      </a:r>
                      <a:r>
                        <a:rPr lang="lv-LV" sz="1800" b="1" kern="1200" dirty="0">
                          <a:solidFill>
                            <a:schemeClr val="lt1"/>
                          </a:solidFill>
                          <a:effectLst/>
                          <a:latin typeface="+mn-lt"/>
                          <a:ea typeface="+mn-ea"/>
                          <a:cs typeface="+mn-cs"/>
                        </a:rPr>
                        <a:t> </a:t>
                      </a:r>
                      <a:r>
                        <a:rPr lang="lv-LV" sz="1800" b="1" u="sng" kern="1200" dirty="0">
                          <a:solidFill>
                            <a:schemeClr val="lt1"/>
                          </a:solidFill>
                          <a:effectLst/>
                          <a:latin typeface="+mn-lt"/>
                          <a:ea typeface="+mn-ea"/>
                          <a:cs typeface="+mn-cs"/>
                        </a:rPr>
                        <a:t>un</a:t>
                      </a:r>
                      <a:r>
                        <a:rPr lang="lv-LV" sz="1800" b="1" kern="1200" dirty="0">
                          <a:solidFill>
                            <a:schemeClr val="lt1"/>
                          </a:solidFill>
                          <a:effectLst/>
                          <a:latin typeface="+mn-lt"/>
                          <a:ea typeface="+mn-ea"/>
                          <a:cs typeface="+mn-cs"/>
                        </a:rPr>
                        <a:t> jāsecina, ka iekārtai noteiktā </a:t>
                      </a:r>
                      <a:r>
                        <a:rPr lang="lv-LV" sz="1800" b="1" u="sng" kern="1200" dirty="0">
                          <a:solidFill>
                            <a:schemeClr val="lt1"/>
                          </a:solidFill>
                          <a:effectLst/>
                          <a:latin typeface="+mn-lt"/>
                          <a:ea typeface="+mn-ea"/>
                          <a:cs typeface="+mn-cs"/>
                        </a:rPr>
                        <a:t>robežvērtība </a:t>
                      </a:r>
                      <a:r>
                        <a:rPr lang="lv-LV" sz="1800" b="1" kern="1200" dirty="0">
                          <a:solidFill>
                            <a:schemeClr val="lt1"/>
                          </a:solidFill>
                          <a:effectLst/>
                          <a:latin typeface="+mn-lt"/>
                          <a:ea typeface="+mn-ea"/>
                          <a:cs typeface="+mn-cs"/>
                        </a:rPr>
                        <a:t>nav</a:t>
                      </a:r>
                      <a:r>
                        <a:rPr lang="lv-LV" sz="1800" b="1" u="sng" kern="1200" dirty="0">
                          <a:solidFill>
                            <a:schemeClr val="lt1"/>
                          </a:solidFill>
                          <a:effectLst/>
                          <a:latin typeface="+mn-lt"/>
                          <a:ea typeface="+mn-ea"/>
                          <a:cs typeface="+mn-cs"/>
                        </a:rPr>
                        <a:t> pārsniegta.</a:t>
                      </a:r>
                      <a:endParaRPr lang="lv-LV" sz="1800" dirty="0">
                        <a:effectLst/>
                      </a:endParaRPr>
                    </a:p>
                  </a:txBody>
                  <a:tcPr marL="68580" marR="68580" marT="0" marB="0"/>
                </a:tc>
                <a:extLst>
                  <a:ext uri="{0D108BD9-81ED-4DB2-BD59-A6C34878D82A}">
                    <a16:rowId xmlns:a16="http://schemas.microsoft.com/office/drawing/2014/main" val="1849522714"/>
                  </a:ext>
                </a:extLst>
              </a:tr>
            </a:tbl>
          </a:graphicData>
        </a:graphic>
      </p:graphicFrame>
    </p:spTree>
    <p:extLst>
      <p:ext uri="{BB962C8B-B14F-4D97-AF65-F5344CB8AC3E}">
        <p14:creationId xmlns:p14="http://schemas.microsoft.com/office/powerpoint/2010/main" val="21264707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635793" y="274638"/>
            <a:ext cx="8798806"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800" b="1" dirty="0">
                <a:solidFill>
                  <a:schemeClr val="tx1">
                    <a:lumMod val="65000"/>
                    <a:lumOff val="35000"/>
                  </a:schemeClr>
                </a:solidFill>
                <a:latin typeface="+mn-lt"/>
                <a:cs typeface="+mn-cs"/>
              </a:rPr>
              <a:t>Mērījumi: vietas ierīkošana</a:t>
            </a:r>
          </a:p>
        </p:txBody>
      </p:sp>
      <p:sp>
        <p:nvSpPr>
          <p:cNvPr id="5124" name="Content Placeholder 2"/>
          <p:cNvSpPr txBox="1">
            <a:spLocks/>
          </p:cNvSpPr>
          <p:nvPr/>
        </p:nvSpPr>
        <p:spPr bwMode="auto">
          <a:xfrm>
            <a:off x="174849" y="1052735"/>
            <a:ext cx="9145016"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r>
              <a:rPr lang="lv-LV" sz="2000" b="1" i="1" dirty="0">
                <a:solidFill>
                  <a:schemeClr val="tx2"/>
                </a:solidFill>
              </a:rPr>
              <a:t>Mērījumu vietas ierīkošana </a:t>
            </a:r>
          </a:p>
          <a:p>
            <a:pPr lvl="0"/>
            <a:endParaRPr lang="lv-LV" sz="2000" dirty="0">
              <a:solidFill>
                <a:schemeClr val="bg2">
                  <a:lumMod val="25000"/>
                </a:schemeClr>
              </a:solidFill>
            </a:endParaRPr>
          </a:p>
          <a:p>
            <a:pPr marL="342900" lvl="0" indent="-342900">
              <a:buFont typeface="Arial" panose="020B0604020202020204" pitchFamily="34" charset="0"/>
              <a:buChar char="•"/>
            </a:pPr>
            <a:r>
              <a:rPr lang="lv-LV" sz="2400" dirty="0">
                <a:solidFill>
                  <a:schemeClr val="bg2">
                    <a:lumMod val="25000"/>
                  </a:schemeClr>
                </a:solidFill>
              </a:rPr>
              <a:t>Noteikumi paredz, ka dūmenim, caur kuru tiek izvadītas, tai skaitā attīrītās, dūmgāzes no sadedzināšanas iekārtas, ir jābūt speciāli aprīkotam emisijas mērīšanai un kontrolei. </a:t>
            </a:r>
          </a:p>
          <a:p>
            <a:pPr marL="342900" lvl="0" indent="-342900">
              <a:buFont typeface="Arial" panose="020B0604020202020204" pitchFamily="34" charset="0"/>
              <a:buChar char="•"/>
            </a:pPr>
            <a:endParaRPr lang="lv-LV" sz="2400" dirty="0">
              <a:solidFill>
                <a:schemeClr val="bg2">
                  <a:lumMod val="25000"/>
                </a:schemeClr>
              </a:solidFill>
            </a:endParaRPr>
          </a:p>
          <a:p>
            <a:pPr marL="342900" lvl="0" indent="-342900">
              <a:buFont typeface="Arial" panose="020B0604020202020204" pitchFamily="34" charset="0"/>
              <a:buChar char="•"/>
            </a:pPr>
            <a:r>
              <a:rPr lang="lv-LV" sz="2400" dirty="0">
                <a:solidFill>
                  <a:schemeClr val="bg2">
                    <a:lumMod val="25000"/>
                  </a:schemeClr>
                </a:solidFill>
              </a:rPr>
              <a:t>Uzsākot jaunu darbību, ieteicams mērījumu vietu plānot un ierīkot jau būvniecības un/vai iekārtu uzstādīšanas laikā, nodrošinot tai ērtu un drošu piekļuvi. </a:t>
            </a:r>
            <a:r>
              <a:rPr lang="lv-LV" sz="2400" b="1" dirty="0">
                <a:solidFill>
                  <a:schemeClr val="bg2">
                    <a:lumMod val="25000"/>
                  </a:schemeClr>
                </a:solidFill>
              </a:rPr>
              <a:t>LVS EN 15259:2008</a:t>
            </a:r>
            <a:r>
              <a:rPr lang="lv-LV" sz="2400" dirty="0">
                <a:solidFill>
                  <a:schemeClr val="bg2">
                    <a:lumMod val="25000"/>
                  </a:schemeClr>
                </a:solidFill>
              </a:rPr>
              <a:t> standartā  «Gaisa kvalitāte. Stacionāro avotu izmešu mērījumi. Mērījumu posmu un vietu prasības un mērījumu mērķa, plāna un pārskata prasības»  ir ietvertas rekomendācijas mērījumu vietu izvēlei un ierīkošanai.</a:t>
            </a: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en-GB" sz="1450" i="1" dirty="0"/>
          </a:p>
        </p:txBody>
      </p:sp>
    </p:spTree>
    <p:extLst>
      <p:ext uri="{BB962C8B-B14F-4D97-AF65-F5344CB8AC3E}">
        <p14:creationId xmlns:p14="http://schemas.microsoft.com/office/powerpoint/2010/main" val="6264557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635793" y="274638"/>
            <a:ext cx="8798806"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800" b="1" dirty="0">
                <a:solidFill>
                  <a:schemeClr val="tx1">
                    <a:lumMod val="65000"/>
                    <a:lumOff val="35000"/>
                  </a:schemeClr>
                </a:solidFill>
                <a:latin typeface="+mn-lt"/>
                <a:cs typeface="+mn-cs"/>
              </a:rPr>
              <a:t>Mērījumi: dati</a:t>
            </a:r>
          </a:p>
        </p:txBody>
      </p:sp>
      <p:sp>
        <p:nvSpPr>
          <p:cNvPr id="5124" name="Content Placeholder 2"/>
          <p:cNvSpPr txBox="1">
            <a:spLocks/>
          </p:cNvSpPr>
          <p:nvPr/>
        </p:nvSpPr>
        <p:spPr bwMode="auto">
          <a:xfrm>
            <a:off x="174849" y="1052735"/>
            <a:ext cx="9145016"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r>
              <a:rPr lang="lv-LV" sz="2000" b="1" i="1" dirty="0">
                <a:solidFill>
                  <a:schemeClr val="tx2"/>
                </a:solidFill>
              </a:rPr>
              <a:t>Mērījumu datu iesniegšana atbildīgajām institūcijām</a:t>
            </a:r>
          </a:p>
          <a:p>
            <a:pPr lvl="0"/>
            <a:endParaRPr lang="lv-LV" sz="2000" dirty="0">
              <a:solidFill>
                <a:schemeClr val="bg2">
                  <a:lumMod val="25000"/>
                </a:schemeClr>
              </a:solidFill>
            </a:endParaRPr>
          </a:p>
          <a:p>
            <a:pPr marL="342900" lvl="0" indent="-342900">
              <a:buFont typeface="Arial" panose="020B0604020202020204" pitchFamily="34" charset="0"/>
              <a:buChar char="•"/>
            </a:pPr>
            <a:r>
              <a:rPr lang="lv-LV" sz="2400" dirty="0">
                <a:solidFill>
                  <a:schemeClr val="bg2">
                    <a:lumMod val="25000"/>
                  </a:schemeClr>
                </a:solidFill>
              </a:rPr>
              <a:t>Mērījumu rezultātus un testēšanas pārskatus, kurus sagatavojusi akreditētā laboratorija, kura veica mērījumus, operators pievieno pārskata veidlapai “Nr. 2 – Gaiss. Pārskats par gaisa aizsardzību” kā atsevišķu pielikumu. </a:t>
            </a:r>
          </a:p>
          <a:p>
            <a:pPr marL="342900" lvl="0" indent="-342900">
              <a:buFont typeface="Arial" panose="020B0604020202020204" pitchFamily="34" charset="0"/>
              <a:buChar char="•"/>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lv-LV" sz="2000" i="1" u="sng" dirty="0"/>
          </a:p>
          <a:p>
            <a:pPr>
              <a:lnSpc>
                <a:spcPct val="90000"/>
              </a:lnSpc>
            </a:pPr>
            <a:endParaRPr lang="en-GB" sz="1450" i="1" dirty="0"/>
          </a:p>
        </p:txBody>
      </p:sp>
      <p:pic>
        <p:nvPicPr>
          <p:cNvPr id="3" name="Picture 2">
            <a:extLst>
              <a:ext uri="{FF2B5EF4-FFF2-40B4-BE49-F238E27FC236}">
                <a16:creationId xmlns:a16="http://schemas.microsoft.com/office/drawing/2014/main" id="{F7389FE6-7ED1-4199-B813-A47DA1813320}"/>
              </a:ext>
            </a:extLst>
          </p:cNvPr>
          <p:cNvPicPr>
            <a:picLocks noChangeAspect="1"/>
          </p:cNvPicPr>
          <p:nvPr/>
        </p:nvPicPr>
        <p:blipFill>
          <a:blip r:embed="rId4"/>
          <a:stretch>
            <a:fillRect/>
          </a:stretch>
        </p:blipFill>
        <p:spPr>
          <a:xfrm>
            <a:off x="1903041" y="3138540"/>
            <a:ext cx="4968552" cy="3631835"/>
          </a:xfrm>
          <a:prstGeom prst="rect">
            <a:avLst/>
          </a:prstGeom>
        </p:spPr>
      </p:pic>
    </p:spTree>
    <p:extLst>
      <p:ext uri="{BB962C8B-B14F-4D97-AF65-F5344CB8AC3E}">
        <p14:creationId xmlns:p14="http://schemas.microsoft.com/office/powerpoint/2010/main" val="41566095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635793" y="274638"/>
            <a:ext cx="8798806"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800" b="1" dirty="0">
                <a:solidFill>
                  <a:schemeClr val="tx1">
                    <a:lumMod val="65000"/>
                    <a:lumOff val="35000"/>
                  </a:schemeClr>
                </a:solidFill>
                <a:latin typeface="+mn-lt"/>
                <a:cs typeface="+mn-cs"/>
              </a:rPr>
              <a:t>Mērījumi: dati</a:t>
            </a:r>
          </a:p>
        </p:txBody>
      </p:sp>
      <p:sp>
        <p:nvSpPr>
          <p:cNvPr id="5124" name="Content Placeholder 2"/>
          <p:cNvSpPr txBox="1">
            <a:spLocks/>
          </p:cNvSpPr>
          <p:nvPr/>
        </p:nvSpPr>
        <p:spPr bwMode="auto">
          <a:xfrm>
            <a:off x="174849" y="1052735"/>
            <a:ext cx="9145016"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r>
              <a:rPr lang="lv-LV" sz="2000" b="1" i="1" dirty="0">
                <a:solidFill>
                  <a:schemeClr val="tx2"/>
                </a:solidFill>
              </a:rPr>
              <a:t>Mērījumu datu iesniegšana atbildīgajām institūcijām</a:t>
            </a:r>
          </a:p>
          <a:p>
            <a:pPr lvl="0"/>
            <a:endParaRPr lang="lv-LV" sz="2000" dirty="0">
              <a:solidFill>
                <a:schemeClr val="bg2">
                  <a:lumMod val="25000"/>
                </a:schemeClr>
              </a:solidFill>
            </a:endParaRPr>
          </a:p>
          <a:p>
            <a:pPr lvl="0"/>
            <a:r>
              <a:rPr lang="lv-LV" sz="2000" dirty="0">
                <a:solidFill>
                  <a:schemeClr val="bg2">
                    <a:lumMod val="25000"/>
                  </a:schemeClr>
                </a:solidFill>
              </a:rPr>
              <a:t>Papildus sadedzināšanas iekārtas operators glabā šādu informāciju un datus:</a:t>
            </a:r>
          </a:p>
          <a:p>
            <a:pPr marL="342900" lvl="0" indent="-342900">
              <a:buFont typeface="Arial" panose="020B0604020202020204" pitchFamily="34" charset="0"/>
              <a:buChar char="•"/>
            </a:pPr>
            <a:r>
              <a:rPr lang="lv-LV" sz="2000" dirty="0">
                <a:solidFill>
                  <a:schemeClr val="bg2">
                    <a:lumMod val="25000"/>
                  </a:schemeClr>
                </a:solidFill>
              </a:rPr>
              <a:t>Vismaz sešus gadus:</a:t>
            </a:r>
          </a:p>
          <a:p>
            <a:pPr marL="1085850" lvl="1" indent="-342900">
              <a:buFont typeface="Wingdings" panose="05000000000000000000" pitchFamily="2" charset="2"/>
              <a:buChar char="§"/>
            </a:pPr>
            <a:r>
              <a:rPr lang="lv-LV" i="1" dirty="0">
                <a:solidFill>
                  <a:schemeClr val="bg2">
                    <a:lumMod val="25000"/>
                  </a:schemeClr>
                </a:solidFill>
              </a:rPr>
              <a:t>gaisu piesārņojošo vielu emisiju mērījumu rezultātus un testēšanas pārskatus, kurus sagatavojusi akreditētā laboratorija</a:t>
            </a:r>
          </a:p>
          <a:p>
            <a:pPr marL="1085850" lvl="1" indent="-342900">
              <a:buFont typeface="Wingdings" panose="05000000000000000000" pitchFamily="2" charset="2"/>
              <a:buChar char="§"/>
            </a:pPr>
            <a:r>
              <a:rPr lang="lv-LV" i="1" dirty="0">
                <a:solidFill>
                  <a:schemeClr val="bg2">
                    <a:lumMod val="25000"/>
                  </a:schemeClr>
                </a:solidFill>
              </a:rPr>
              <a:t>datus par iekārtā izmantotā kurināmā veidu un daudzumu</a:t>
            </a:r>
          </a:p>
          <a:p>
            <a:pPr marL="1085850" lvl="1" indent="-342900">
              <a:buFont typeface="Wingdings" panose="05000000000000000000" pitchFamily="2" charset="2"/>
              <a:buChar char="§"/>
            </a:pPr>
            <a:r>
              <a:rPr lang="lv-LV" i="1" dirty="0">
                <a:solidFill>
                  <a:schemeClr val="bg2">
                    <a:lumMod val="25000"/>
                  </a:schemeClr>
                </a:solidFill>
              </a:rPr>
              <a:t>ja sadedzināšanas iekārtu emisijas limitu ievērošanas nodrošināšanai izmanto sekundāro izplūdes gāzu attīrīšanas iekārtu – datus vai informāciju, kas apliecina minētās iekārtas efektīvu pastāvīgu darbību, un informāciju par visiem sekundāro izplūdes gāzu attīrīšanas iekārtu darbības traucējumu vai bojājumu gadījumiem</a:t>
            </a:r>
          </a:p>
          <a:p>
            <a:pPr marL="1085850" lvl="1" indent="-342900">
              <a:buFont typeface="Wingdings" panose="05000000000000000000" pitchFamily="2" charset="2"/>
              <a:buChar char="§"/>
            </a:pPr>
            <a:r>
              <a:rPr lang="lv-LV" i="1" dirty="0">
                <a:solidFill>
                  <a:schemeClr val="bg2">
                    <a:lumMod val="25000"/>
                  </a:schemeClr>
                </a:solidFill>
              </a:rPr>
              <a:t>informāciju par gadījumiem, kad konstatēta neatbilstība šajos noteikumos un atļaujas nosacījumos noteiktajām prasībām, un veiktajiem pasākumiem neatbilstības novēršanai</a:t>
            </a:r>
          </a:p>
          <a:p>
            <a:pPr marL="1085850" lvl="1" indent="-342900">
              <a:buFont typeface="Wingdings" panose="05000000000000000000" pitchFamily="2" charset="2"/>
              <a:buChar char="§"/>
            </a:pPr>
            <a:r>
              <a:rPr lang="lv-LV" i="1" dirty="0">
                <a:solidFill>
                  <a:schemeClr val="bg2">
                    <a:lumMod val="25000"/>
                  </a:schemeClr>
                </a:solidFill>
              </a:rPr>
              <a:t>datus par darba stundām, ja operators piemēro atkāpi, kas ir saistīta ar sadedzināšanas iekārtas ierobežoto darbības ilgumu (Noteikumu 48., 49. un 50. punkti)</a:t>
            </a:r>
          </a:p>
          <a:p>
            <a:pPr marL="342900" lvl="0" indent="-342900">
              <a:buFont typeface="Arial" panose="020B0604020202020204" pitchFamily="34" charset="0"/>
              <a:buChar char="•"/>
            </a:pPr>
            <a:r>
              <a:rPr lang="lv-LV" sz="2000" dirty="0">
                <a:solidFill>
                  <a:schemeClr val="bg2">
                    <a:lumMod val="25000"/>
                  </a:schemeClr>
                </a:solidFill>
              </a:rPr>
              <a:t>Valsts vides dienesta izsniegto piesārņojošās darbības atļauju vai C kategorijas piesārņojošās darbības apliecinājumu un ar to saistīto informāciju – visu atļaujas un apliecinājuma spēkā esības laiku.</a:t>
            </a:r>
          </a:p>
          <a:p>
            <a:pPr marL="342900" lvl="0" indent="-342900">
              <a:buFont typeface="Arial" panose="020B0604020202020204" pitchFamily="34" charset="0"/>
              <a:buChar char="•"/>
            </a:pPr>
            <a:endParaRPr lang="lv-LV" sz="2400" dirty="0">
              <a:solidFill>
                <a:schemeClr val="bg2">
                  <a:lumMod val="25000"/>
                </a:schemeClr>
              </a:solidFill>
            </a:endParaRPr>
          </a:p>
          <a:p>
            <a:pPr>
              <a:lnSpc>
                <a:spcPct val="90000"/>
              </a:lnSpc>
            </a:pPr>
            <a:endParaRPr lang="lv-LV" sz="2000" i="1" u="sng" dirty="0"/>
          </a:p>
          <a:p>
            <a:pPr>
              <a:lnSpc>
                <a:spcPct val="90000"/>
              </a:lnSpc>
            </a:pPr>
            <a:endParaRPr lang="en-GB" sz="1450" i="1" dirty="0"/>
          </a:p>
        </p:txBody>
      </p:sp>
    </p:spTree>
    <p:extLst>
      <p:ext uri="{BB962C8B-B14F-4D97-AF65-F5344CB8AC3E}">
        <p14:creationId xmlns:p14="http://schemas.microsoft.com/office/powerpoint/2010/main" val="30425268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635793" y="274638"/>
            <a:ext cx="8798806"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800" b="1" dirty="0">
                <a:solidFill>
                  <a:schemeClr val="tx1">
                    <a:lumMod val="65000"/>
                    <a:lumOff val="35000"/>
                  </a:schemeClr>
                </a:solidFill>
                <a:latin typeface="+mn-lt"/>
                <a:cs typeface="+mn-cs"/>
              </a:rPr>
              <a:t>Mērījumi: dati</a:t>
            </a:r>
          </a:p>
        </p:txBody>
      </p:sp>
      <p:sp>
        <p:nvSpPr>
          <p:cNvPr id="5124" name="Content Placeholder 2"/>
          <p:cNvSpPr txBox="1">
            <a:spLocks/>
          </p:cNvSpPr>
          <p:nvPr/>
        </p:nvSpPr>
        <p:spPr bwMode="auto">
          <a:xfrm>
            <a:off x="174849" y="1052735"/>
            <a:ext cx="9145016"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r>
              <a:rPr lang="lv-LV" sz="2000" b="1" i="1" dirty="0">
                <a:solidFill>
                  <a:schemeClr val="tx2"/>
                </a:solidFill>
              </a:rPr>
              <a:t>Mērījumu plāns un paraugu ņemšanas stratēģija</a:t>
            </a:r>
          </a:p>
          <a:p>
            <a:pPr lvl="0"/>
            <a:endParaRPr lang="lv-LV" sz="2000" b="1" i="1" dirty="0">
              <a:solidFill>
                <a:schemeClr val="tx2"/>
              </a:solidFill>
            </a:endParaRPr>
          </a:p>
          <a:p>
            <a:pPr lvl="0"/>
            <a:endParaRPr lang="lv-LV" sz="2000" dirty="0">
              <a:solidFill>
                <a:schemeClr val="bg2">
                  <a:lumMod val="25000"/>
                </a:schemeClr>
              </a:solidFill>
            </a:endParaRPr>
          </a:p>
          <a:p>
            <a:pPr marL="342900" lvl="0" indent="-342900">
              <a:buFont typeface="Arial" panose="020B0604020202020204" pitchFamily="34" charset="0"/>
              <a:buChar char="•"/>
            </a:pPr>
            <a:r>
              <a:rPr lang="lv-LV" sz="2400" dirty="0">
                <a:solidFill>
                  <a:schemeClr val="bg2">
                    <a:lumMod val="25000"/>
                  </a:schemeClr>
                </a:solidFill>
              </a:rPr>
              <a:t>Mērījumu plāns ir strukturēta procedūra, kuras mērķis ir nodrošināt mērījumu mērķu sasniegšanu. Saskaņā ar LVS EN 15259:2008 standartu mērījumu plāns ir izstrādāts pirms mērījumu īstenošanas.</a:t>
            </a:r>
          </a:p>
          <a:p>
            <a:pPr lvl="0"/>
            <a:endParaRPr lang="lv-LV" sz="2400" dirty="0">
              <a:solidFill>
                <a:schemeClr val="bg2">
                  <a:lumMod val="25000"/>
                </a:schemeClr>
              </a:solidFill>
            </a:endParaRPr>
          </a:p>
          <a:p>
            <a:pPr marL="342900" lvl="0" indent="-342900">
              <a:buFont typeface="Arial" panose="020B0604020202020204" pitchFamily="34" charset="0"/>
              <a:buChar char="•"/>
            </a:pPr>
            <a:r>
              <a:rPr lang="lv-LV" sz="2400" dirty="0">
                <a:solidFill>
                  <a:schemeClr val="bg2">
                    <a:lumMod val="25000"/>
                  </a:schemeClr>
                </a:solidFill>
              </a:rPr>
              <a:t>Paraugu ņemšanas stratēģija nodrošina, ka tiek ņemti ticami, reprezentatīvi un salīdzināmi paraugi, ņemot vērā procesa vienmērīgumu vai iespējamo mainīgumu laika griezumā. </a:t>
            </a:r>
          </a:p>
          <a:p>
            <a:pPr marL="342900" lvl="0" indent="-342900">
              <a:buFont typeface="Arial" panose="020B0604020202020204" pitchFamily="34" charset="0"/>
              <a:buChar char="•"/>
            </a:pPr>
            <a:endParaRPr lang="lv-LV" sz="2400" dirty="0">
              <a:solidFill>
                <a:schemeClr val="bg2">
                  <a:lumMod val="25000"/>
                </a:schemeClr>
              </a:solidFill>
            </a:endParaRPr>
          </a:p>
          <a:p>
            <a:pPr marL="342900" lvl="0" indent="-342900">
              <a:buFont typeface="Arial" panose="020B0604020202020204" pitchFamily="34" charset="0"/>
              <a:buChar char="•"/>
            </a:pPr>
            <a:r>
              <a:rPr lang="lv-LV" sz="2400" dirty="0">
                <a:solidFill>
                  <a:schemeClr val="bg2">
                    <a:lumMod val="25000"/>
                  </a:schemeClr>
                </a:solidFill>
              </a:rPr>
              <a:t>Atsevišķos gadījumos Valsts vides dienests var pieprasīt mērījumu plāna iepriekšēju saskaņošanu. </a:t>
            </a:r>
          </a:p>
          <a:p>
            <a:pPr marL="342900" lvl="0" indent="-342900">
              <a:buFont typeface="Arial" panose="020B0604020202020204" pitchFamily="34" charset="0"/>
              <a:buChar char="•"/>
            </a:pPr>
            <a:endParaRPr lang="lv-LV" sz="2400" dirty="0">
              <a:solidFill>
                <a:schemeClr val="bg2">
                  <a:lumMod val="25000"/>
                </a:schemeClr>
              </a:solidFill>
            </a:endParaRPr>
          </a:p>
          <a:p>
            <a:pPr marL="342900" lvl="0" indent="-342900">
              <a:buFont typeface="Arial" panose="020B0604020202020204" pitchFamily="34" charset="0"/>
              <a:buChar char="•"/>
            </a:pPr>
            <a:r>
              <a:rPr lang="lv-LV" sz="2400" u="sng" dirty="0">
                <a:solidFill>
                  <a:schemeClr val="bg2">
                    <a:lumMod val="25000"/>
                  </a:schemeClr>
                </a:solidFill>
              </a:rPr>
              <a:t>Vadlīniju 2. pielikums</a:t>
            </a:r>
          </a:p>
          <a:p>
            <a:pPr marL="342900" lvl="0" indent="-342900">
              <a:buFont typeface="Arial" panose="020B0604020202020204" pitchFamily="34" charset="0"/>
              <a:buChar char="•"/>
            </a:pPr>
            <a:endParaRPr lang="lv-LV" sz="2400" dirty="0">
              <a:solidFill>
                <a:schemeClr val="bg2">
                  <a:lumMod val="25000"/>
                </a:schemeClr>
              </a:solidFill>
            </a:endParaRPr>
          </a:p>
          <a:p>
            <a:pPr>
              <a:lnSpc>
                <a:spcPct val="90000"/>
              </a:lnSpc>
            </a:pPr>
            <a:endParaRPr lang="lv-LV" sz="2000" i="1" u="sng" dirty="0"/>
          </a:p>
          <a:p>
            <a:pPr>
              <a:lnSpc>
                <a:spcPct val="90000"/>
              </a:lnSpc>
            </a:pPr>
            <a:endParaRPr lang="en-GB" sz="1450" i="1" dirty="0"/>
          </a:p>
        </p:txBody>
      </p:sp>
    </p:spTree>
    <p:extLst>
      <p:ext uri="{BB962C8B-B14F-4D97-AF65-F5344CB8AC3E}">
        <p14:creationId xmlns:p14="http://schemas.microsoft.com/office/powerpoint/2010/main" val="38773905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635793" y="274638"/>
            <a:ext cx="8798806"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800" b="1" dirty="0">
                <a:solidFill>
                  <a:schemeClr val="tx1">
                    <a:lumMod val="65000"/>
                    <a:lumOff val="35000"/>
                  </a:schemeClr>
                </a:solidFill>
                <a:latin typeface="+mn-lt"/>
                <a:cs typeface="+mn-cs"/>
              </a:rPr>
              <a:t>Mērījumi: dati</a:t>
            </a:r>
          </a:p>
        </p:txBody>
      </p:sp>
      <p:sp>
        <p:nvSpPr>
          <p:cNvPr id="5124" name="Content Placeholder 2"/>
          <p:cNvSpPr txBox="1">
            <a:spLocks/>
          </p:cNvSpPr>
          <p:nvPr/>
        </p:nvSpPr>
        <p:spPr bwMode="auto">
          <a:xfrm>
            <a:off x="174849" y="1052735"/>
            <a:ext cx="9145016"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r>
              <a:rPr lang="lv-LV" sz="2000" b="1" i="1" dirty="0">
                <a:solidFill>
                  <a:schemeClr val="tx2"/>
                </a:solidFill>
              </a:rPr>
              <a:t>Mērījumu pārskats</a:t>
            </a:r>
          </a:p>
          <a:p>
            <a:pPr lvl="0"/>
            <a:endParaRPr lang="lv-LV" sz="2000" dirty="0">
              <a:solidFill>
                <a:schemeClr val="bg2">
                  <a:lumMod val="25000"/>
                </a:schemeClr>
              </a:solidFill>
            </a:endParaRPr>
          </a:p>
          <a:p>
            <a:pPr marL="342900" lvl="0" indent="-342900">
              <a:buFont typeface="Arial" panose="020B0604020202020204" pitchFamily="34" charset="0"/>
              <a:buChar char="•"/>
            </a:pPr>
            <a:r>
              <a:rPr lang="lv-LV" sz="2400" dirty="0">
                <a:solidFill>
                  <a:schemeClr val="bg2">
                    <a:lumMod val="25000"/>
                  </a:schemeClr>
                </a:solidFill>
              </a:rPr>
              <a:t>Mērījumu pārskats ir pārskats, ko sagatavo testēšanas laboratorija pēc pasūtītāja pieprasījuma. Mērījumu pārskatā tiek sniegti mērījumu rezultāti, kurus pamato ar atbilstošu mērījumu procesa aprakstu, mērījumu mērķu aprakstu un mērījumu plānu. Saskaņā ar LVS EN 15259:2008 standartu mērījumu pārskata forma var būt līdzīga pēc formas un satura mērījumu plāna formai </a:t>
            </a:r>
          </a:p>
          <a:p>
            <a:pPr>
              <a:lnSpc>
                <a:spcPct val="90000"/>
              </a:lnSpc>
            </a:pPr>
            <a:endParaRPr lang="lv-LV" sz="2000" i="1" u="sng" dirty="0"/>
          </a:p>
          <a:p>
            <a:pPr>
              <a:lnSpc>
                <a:spcPct val="90000"/>
              </a:lnSpc>
            </a:pPr>
            <a:endParaRPr lang="en-GB" sz="1450" i="1" dirty="0"/>
          </a:p>
        </p:txBody>
      </p:sp>
    </p:spTree>
    <p:extLst>
      <p:ext uri="{BB962C8B-B14F-4D97-AF65-F5344CB8AC3E}">
        <p14:creationId xmlns:p14="http://schemas.microsoft.com/office/powerpoint/2010/main" val="33441892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635793" y="274638"/>
            <a:ext cx="8798806"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800" b="1" dirty="0">
                <a:solidFill>
                  <a:schemeClr val="tx1">
                    <a:lumMod val="65000"/>
                    <a:lumOff val="35000"/>
                  </a:schemeClr>
                </a:solidFill>
                <a:latin typeface="+mn-lt"/>
                <a:cs typeface="+mn-cs"/>
              </a:rPr>
              <a:t>Mērījumi: dati</a:t>
            </a:r>
          </a:p>
        </p:txBody>
      </p:sp>
      <p:sp>
        <p:nvSpPr>
          <p:cNvPr id="5124" name="Content Placeholder 2"/>
          <p:cNvSpPr txBox="1">
            <a:spLocks/>
          </p:cNvSpPr>
          <p:nvPr/>
        </p:nvSpPr>
        <p:spPr bwMode="auto">
          <a:xfrm>
            <a:off x="174849" y="1052735"/>
            <a:ext cx="9145016"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r>
              <a:rPr lang="lv-LV" sz="2000" b="1" i="1" dirty="0">
                <a:solidFill>
                  <a:schemeClr val="tx2"/>
                </a:solidFill>
              </a:rPr>
              <a:t>Mērījumu pārskats</a:t>
            </a:r>
          </a:p>
          <a:p>
            <a:pPr lvl="0"/>
            <a:r>
              <a:rPr lang="lv-LV" sz="2000" dirty="0">
                <a:solidFill>
                  <a:schemeClr val="bg2">
                    <a:lumMod val="25000"/>
                  </a:schemeClr>
                </a:solidFill>
              </a:rPr>
              <a:t>J</a:t>
            </a:r>
            <a:r>
              <a:rPr lang="lv-LV" sz="2400" dirty="0">
                <a:solidFill>
                  <a:schemeClr val="bg2">
                    <a:lumMod val="25000"/>
                  </a:schemeClr>
                </a:solidFill>
              </a:rPr>
              <a:t>āsatur vismaz šāda informācija (Vadlīniju 6.5. sadaļa):</a:t>
            </a:r>
          </a:p>
          <a:p>
            <a:pPr lvl="0"/>
            <a:r>
              <a:rPr lang="lv-LV" sz="2000" dirty="0">
                <a:solidFill>
                  <a:schemeClr val="bg2">
                    <a:lumMod val="25000"/>
                  </a:schemeClr>
                </a:solidFill>
              </a:rPr>
              <a:t>a) Pārskata kopsavilkums</a:t>
            </a:r>
          </a:p>
          <a:p>
            <a:pPr marL="1085850" lvl="1" indent="-342900">
              <a:buFont typeface="Arial" panose="020B0604020202020204" pitchFamily="34" charset="0"/>
              <a:buChar char="•"/>
            </a:pPr>
            <a:r>
              <a:rPr lang="lv-LV" dirty="0">
                <a:solidFill>
                  <a:schemeClr val="bg2">
                    <a:lumMod val="25000"/>
                  </a:schemeClr>
                </a:solidFill>
              </a:rPr>
              <a:t>operatora nosaukums, adrese un sadedzināšanas iekārtas atrašanās vieta</a:t>
            </a:r>
          </a:p>
          <a:p>
            <a:pPr marL="1085850" lvl="1" indent="-342900">
              <a:buFont typeface="Arial" panose="020B0604020202020204" pitchFamily="34" charset="0"/>
              <a:buChar char="•"/>
            </a:pPr>
            <a:r>
              <a:rPr lang="lv-LV" dirty="0">
                <a:solidFill>
                  <a:schemeClr val="bg2">
                    <a:lumMod val="25000"/>
                  </a:schemeClr>
                </a:solidFill>
              </a:rPr>
              <a:t>testēšanas laboratorijas nosaukums un adrese</a:t>
            </a:r>
          </a:p>
          <a:p>
            <a:pPr marL="1085850" lvl="1" indent="-342900">
              <a:buFont typeface="Arial" panose="020B0604020202020204" pitchFamily="34" charset="0"/>
              <a:buChar char="•"/>
            </a:pPr>
            <a:r>
              <a:rPr lang="lv-LV" dirty="0">
                <a:solidFill>
                  <a:schemeClr val="bg2">
                    <a:lumMod val="25000"/>
                  </a:schemeClr>
                </a:solidFill>
              </a:rPr>
              <a:t>mērījumu mērķis</a:t>
            </a:r>
          </a:p>
          <a:p>
            <a:pPr marL="1085850" lvl="1" indent="-342900">
              <a:buFont typeface="Arial" panose="020B0604020202020204" pitchFamily="34" charset="0"/>
              <a:buChar char="•"/>
            </a:pPr>
            <a:r>
              <a:rPr lang="lv-LV" dirty="0">
                <a:solidFill>
                  <a:schemeClr val="bg2">
                    <a:lumMod val="25000"/>
                  </a:schemeClr>
                </a:solidFill>
              </a:rPr>
              <a:t>mērītās piesārņojošās vielas</a:t>
            </a:r>
          </a:p>
          <a:p>
            <a:pPr marL="1085850" lvl="1" indent="-342900">
              <a:buFont typeface="Arial" panose="020B0604020202020204" pitchFamily="34" charset="0"/>
              <a:buChar char="•"/>
            </a:pPr>
            <a:r>
              <a:rPr lang="lv-LV" dirty="0">
                <a:solidFill>
                  <a:schemeClr val="bg2">
                    <a:lumMod val="25000"/>
                  </a:schemeClr>
                </a:solidFill>
              </a:rPr>
              <a:t>mērījumu datums</a:t>
            </a:r>
          </a:p>
          <a:p>
            <a:pPr marL="1085850" lvl="1" indent="-342900">
              <a:buFont typeface="Arial" panose="020B0604020202020204" pitchFamily="34" charset="0"/>
              <a:buChar char="•"/>
            </a:pPr>
            <a:r>
              <a:rPr lang="lv-LV" dirty="0">
                <a:solidFill>
                  <a:schemeClr val="bg2">
                    <a:lumMod val="25000"/>
                  </a:schemeClr>
                </a:solidFill>
              </a:rPr>
              <a:t>mērījumu nenoteiktība</a:t>
            </a:r>
          </a:p>
          <a:p>
            <a:pPr marL="1085850" lvl="1" indent="-342900">
              <a:buFont typeface="Arial" panose="020B0604020202020204" pitchFamily="34" charset="0"/>
              <a:buChar char="•"/>
            </a:pPr>
            <a:r>
              <a:rPr lang="lv-LV" dirty="0">
                <a:solidFill>
                  <a:schemeClr val="bg2">
                    <a:lumMod val="25000"/>
                  </a:schemeClr>
                </a:solidFill>
              </a:rPr>
              <a:t>izmantotās mērījumu metodes</a:t>
            </a:r>
          </a:p>
          <a:p>
            <a:pPr marL="1085850" lvl="1" indent="-342900">
              <a:buFont typeface="Arial" panose="020B0604020202020204" pitchFamily="34" charset="0"/>
              <a:buChar char="•"/>
            </a:pPr>
            <a:r>
              <a:rPr lang="lv-LV" dirty="0">
                <a:solidFill>
                  <a:schemeClr val="bg2">
                    <a:lumMod val="25000"/>
                  </a:schemeClr>
                </a:solidFill>
              </a:rPr>
              <a:t>novirzes no mērījumu plāna</a:t>
            </a:r>
          </a:p>
          <a:p>
            <a:pPr marL="1085850" lvl="1" indent="-342900">
              <a:buFont typeface="Arial" panose="020B0604020202020204" pitchFamily="34" charset="0"/>
              <a:buChar char="•"/>
            </a:pPr>
            <a:r>
              <a:rPr lang="lv-LV" dirty="0">
                <a:solidFill>
                  <a:schemeClr val="bg2">
                    <a:lumMod val="25000"/>
                  </a:schemeClr>
                </a:solidFill>
              </a:rPr>
              <a:t>mērījumu rezultāti pie noteiktiem apstākļiem</a:t>
            </a:r>
          </a:p>
          <a:p>
            <a:pPr lvl="0"/>
            <a:endParaRPr lang="lv-LV" sz="2000" dirty="0">
              <a:solidFill>
                <a:schemeClr val="bg2">
                  <a:lumMod val="25000"/>
                </a:schemeClr>
              </a:solidFill>
            </a:endParaRPr>
          </a:p>
          <a:p>
            <a:pPr lvl="0"/>
            <a:endParaRPr lang="lv-LV" sz="2000" i="1" u="sng" dirty="0"/>
          </a:p>
          <a:p>
            <a:pPr>
              <a:lnSpc>
                <a:spcPct val="90000"/>
              </a:lnSpc>
            </a:pPr>
            <a:endParaRPr lang="en-GB" sz="1450" i="1" dirty="0"/>
          </a:p>
        </p:txBody>
      </p:sp>
    </p:spTree>
    <p:extLst>
      <p:ext uri="{BB962C8B-B14F-4D97-AF65-F5344CB8AC3E}">
        <p14:creationId xmlns:p14="http://schemas.microsoft.com/office/powerpoint/2010/main" val="25404243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668486" y="282576"/>
            <a:ext cx="8186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800" b="1" dirty="0">
                <a:solidFill>
                  <a:schemeClr val="tx1">
                    <a:lumMod val="65000"/>
                    <a:lumOff val="35000"/>
                  </a:schemeClr>
                </a:solidFill>
                <a:latin typeface="+mn-lt"/>
                <a:cs typeface="+mn-cs"/>
              </a:rPr>
              <a:t>Palaišanas un apturēšanas periodi </a:t>
            </a:r>
          </a:p>
        </p:txBody>
      </p:sp>
      <p:sp>
        <p:nvSpPr>
          <p:cNvPr id="5124" name="Content Placeholder 2"/>
          <p:cNvSpPr txBox="1">
            <a:spLocks/>
          </p:cNvSpPr>
          <p:nvPr/>
        </p:nvSpPr>
        <p:spPr bwMode="auto">
          <a:xfrm>
            <a:off x="580181" y="1124744"/>
            <a:ext cx="8363347" cy="551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90000"/>
              </a:lnSpc>
            </a:pPr>
            <a:r>
              <a:rPr lang="lv-LV" sz="2000" i="1" dirty="0">
                <a:solidFill>
                  <a:srgbClr val="0070C0"/>
                </a:solidFill>
              </a:rPr>
              <a:t>Operators pēc iespējas saīsina vidējas jaudas sadedzināšanas iekārtu darbības palaišanas un apturēšanas periodus. Gadījumos, kad jau iepriekš darbībā esošas iekārtas izmantošana ir uz kādu laiku apstādināta, operators ierobežo </a:t>
            </a:r>
            <a:r>
              <a:rPr lang="lv-LV" sz="2000" i="1" dirty="0" err="1">
                <a:solidFill>
                  <a:srgbClr val="0070C0"/>
                </a:solidFill>
              </a:rPr>
              <a:t>zalvjveida</a:t>
            </a:r>
            <a:r>
              <a:rPr lang="lv-LV" sz="2000" i="1" dirty="0">
                <a:solidFill>
                  <a:srgbClr val="0070C0"/>
                </a:solidFill>
              </a:rPr>
              <a:t> emisijas iekārtas iekurināšanas laikā.</a:t>
            </a:r>
          </a:p>
          <a:p>
            <a:pPr>
              <a:lnSpc>
                <a:spcPct val="90000"/>
              </a:lnSpc>
            </a:pPr>
            <a:endParaRPr lang="lv-LV" sz="2000" i="1" dirty="0"/>
          </a:p>
          <a:p>
            <a:pPr marL="342900" indent="-342900">
              <a:lnSpc>
                <a:spcPct val="90000"/>
              </a:lnSpc>
              <a:buFont typeface="Arial" panose="020B0604020202020204" pitchFamily="34" charset="0"/>
              <a:buChar char="•"/>
            </a:pPr>
            <a:r>
              <a:rPr lang="lv-LV" dirty="0"/>
              <a:t>Palaišanas un apturēšanas periodos emisiju lielumi var ievērojami mainīties un būt lielāki par emisiju robežvērtībām</a:t>
            </a:r>
          </a:p>
          <a:p>
            <a:pPr marL="342900" indent="-342900">
              <a:lnSpc>
                <a:spcPct val="90000"/>
              </a:lnSpc>
              <a:buFont typeface="Arial" panose="020B0604020202020204" pitchFamily="34" charset="0"/>
              <a:buChar char="•"/>
            </a:pPr>
            <a:r>
              <a:rPr lang="lv-LV" dirty="0"/>
              <a:t>Palaišanas periodā ievērojami samazinās arī iekārtas efektivitāte</a:t>
            </a:r>
          </a:p>
          <a:p>
            <a:pPr marL="342900" indent="-342900">
              <a:lnSpc>
                <a:spcPct val="90000"/>
              </a:lnSpc>
              <a:buFont typeface="Arial" panose="020B0604020202020204" pitchFamily="34" charset="0"/>
              <a:buChar char="•"/>
            </a:pPr>
            <a:r>
              <a:rPr lang="lv-LV" dirty="0"/>
              <a:t>Palaišanas un apturēšanas periodus ir jākontrolē,  pēc iespējas samazinot to ilgumu un samazinot emisijas (piem. izmantojot mazāk piesārņojošu kurināmā veidu)</a:t>
            </a:r>
            <a:endParaRPr lang="en-GB" dirty="0"/>
          </a:p>
        </p:txBody>
      </p:sp>
      <p:sp>
        <p:nvSpPr>
          <p:cNvPr id="2" name="Rectangle 2"/>
          <p:cNvSpPr>
            <a:spLocks noChangeArrowheads="1"/>
          </p:cNvSpPr>
          <p:nvPr/>
        </p:nvSpPr>
        <p:spPr bwMode="auto">
          <a:xfrm>
            <a:off x="0" y="0"/>
            <a:ext cx="9710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7217" y="3815815"/>
            <a:ext cx="4975090" cy="2438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90873" y="6268810"/>
            <a:ext cx="7819590" cy="461665"/>
          </a:xfrm>
          <a:prstGeom prst="rect">
            <a:avLst/>
          </a:prstGeom>
        </p:spPr>
        <p:txBody>
          <a:bodyPr wrap="square">
            <a:spAutoFit/>
          </a:bodyPr>
          <a:lstStyle/>
          <a:p>
            <a:pPr lvl="0"/>
            <a:r>
              <a:rPr lang="lv-LV" sz="1200" dirty="0">
                <a:solidFill>
                  <a:schemeClr val="tx1">
                    <a:lumMod val="75000"/>
                    <a:lumOff val="25000"/>
                  </a:schemeClr>
                </a:solidFill>
              </a:rPr>
              <a:t>*Avots:  Secinājumu par labākajiem pieejamajiem tehniskajiem paņēmieniem (LPTP) attiecībā uz lielām sadedzināšanas oficiālais melnraksts: http://eippcb.jrc.ec.europa.eu/reference/BREF/LCP_FinalDraft_06_2016.pdf</a:t>
            </a:r>
            <a:endParaRPr lang="lv-LV" sz="1100" dirty="0">
              <a:solidFill>
                <a:schemeClr val="tx1">
                  <a:lumMod val="75000"/>
                  <a:lumOff val="25000"/>
                </a:schemeClr>
              </a:solidFill>
            </a:endParaRPr>
          </a:p>
        </p:txBody>
      </p:sp>
    </p:spTree>
    <p:extLst>
      <p:ext uri="{BB962C8B-B14F-4D97-AF65-F5344CB8AC3E}">
        <p14:creationId xmlns:p14="http://schemas.microsoft.com/office/powerpoint/2010/main" val="2448006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534889" y="292101"/>
            <a:ext cx="8186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800" b="1" dirty="0">
                <a:solidFill>
                  <a:schemeClr val="tx1">
                    <a:lumMod val="65000"/>
                    <a:lumOff val="35000"/>
                  </a:schemeClr>
                </a:solidFill>
                <a:latin typeface="+mn-lt"/>
                <a:cs typeface="+mn-cs"/>
              </a:rPr>
              <a:t>Definīcijas: izņēmumi (2)</a:t>
            </a:r>
          </a:p>
        </p:txBody>
      </p:sp>
      <p:pic>
        <p:nvPicPr>
          <p:cNvPr id="7" name="Picture 6">
            <a:extLst>
              <a:ext uri="{FF2B5EF4-FFF2-40B4-BE49-F238E27FC236}">
                <a16:creationId xmlns:a16="http://schemas.microsoft.com/office/drawing/2014/main" id="{67CBCE2C-E783-46E3-A598-11BA26BF1496}"/>
              </a:ext>
            </a:extLst>
          </p:cNvPr>
          <p:cNvPicPr>
            <a:picLocks noChangeAspect="1"/>
          </p:cNvPicPr>
          <p:nvPr/>
        </p:nvPicPr>
        <p:blipFill>
          <a:blip r:embed="rId4"/>
          <a:stretch>
            <a:fillRect/>
          </a:stretch>
        </p:blipFill>
        <p:spPr>
          <a:xfrm>
            <a:off x="555240" y="1745404"/>
            <a:ext cx="8318006" cy="3739480"/>
          </a:xfrm>
          <a:prstGeom prst="rect">
            <a:avLst/>
          </a:prstGeom>
        </p:spPr>
      </p:pic>
    </p:spTree>
    <p:extLst>
      <p:ext uri="{BB962C8B-B14F-4D97-AF65-F5344CB8AC3E}">
        <p14:creationId xmlns:p14="http://schemas.microsoft.com/office/powerpoint/2010/main" val="21772724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668486" y="282576"/>
            <a:ext cx="8186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800" b="1" dirty="0">
                <a:solidFill>
                  <a:schemeClr val="tx1">
                    <a:lumMod val="65000"/>
                    <a:lumOff val="35000"/>
                  </a:schemeClr>
                </a:solidFill>
                <a:latin typeface="+mn-lt"/>
                <a:cs typeface="+mn-cs"/>
              </a:rPr>
              <a:t>Palaišanas un apturēšanas periodi (II) </a:t>
            </a:r>
          </a:p>
        </p:txBody>
      </p:sp>
      <p:sp>
        <p:nvSpPr>
          <p:cNvPr id="5124" name="Content Placeholder 2"/>
          <p:cNvSpPr txBox="1">
            <a:spLocks/>
          </p:cNvSpPr>
          <p:nvPr/>
        </p:nvSpPr>
        <p:spPr bwMode="auto">
          <a:xfrm>
            <a:off x="580181" y="1124744"/>
            <a:ext cx="8363347" cy="551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342900" indent="-342900">
              <a:lnSpc>
                <a:spcPct val="90000"/>
              </a:lnSpc>
              <a:buFont typeface="Arial" panose="020B0604020202020204" pitchFamily="34" charset="0"/>
              <a:buChar char="•"/>
            </a:pPr>
            <a:r>
              <a:rPr lang="lv-LV" sz="2000" b="1" dirty="0">
                <a:solidFill>
                  <a:srgbClr val="0070C0"/>
                </a:solidFill>
              </a:rPr>
              <a:t>stabilas ražošanas palaišanas minimālā slodze </a:t>
            </a:r>
            <a:r>
              <a:rPr lang="lv-LV" sz="2000" dirty="0"/>
              <a:t>– pēc iekārtas palaišanas novērojamā minimālā slodze, pie kuras sadedzināšanas iekārta darbojas vienmērīgi un stabili, kā arī droši un nepieciešamajā apjomā piegādā enerģiju tīkliem, siltuma akumulatoram vai rūpnīcai</a:t>
            </a:r>
          </a:p>
          <a:p>
            <a:pPr marL="342900" indent="-342900">
              <a:lnSpc>
                <a:spcPct val="90000"/>
              </a:lnSpc>
              <a:buFont typeface="Arial" panose="020B0604020202020204" pitchFamily="34" charset="0"/>
              <a:buChar char="•"/>
            </a:pPr>
            <a:endParaRPr lang="lv-LV" sz="2000" dirty="0"/>
          </a:p>
          <a:p>
            <a:pPr marL="342900" indent="-342900">
              <a:lnSpc>
                <a:spcPct val="90000"/>
              </a:lnSpc>
              <a:buFont typeface="Arial" panose="020B0604020202020204" pitchFamily="34" charset="0"/>
              <a:buChar char="•"/>
            </a:pPr>
            <a:r>
              <a:rPr lang="lv-LV" sz="2000" b="1" dirty="0">
                <a:solidFill>
                  <a:srgbClr val="0070C0"/>
                </a:solidFill>
              </a:rPr>
              <a:t>stabilas ražošanas apturēšanas minimālā slodze </a:t>
            </a:r>
            <a:r>
              <a:rPr lang="lv-LV" sz="2000" dirty="0"/>
              <a:t>– minimālā slodze, pie kuras sadedzināšanas iekārta vairs nespēj droši un nepieciešamajā apjomā piegādāt enerģiju tīkliem, siltuma akumulatoram vai rūpnīcai un tiek uzskatīts, ka tā tiek izslēgta</a:t>
            </a:r>
          </a:p>
        </p:txBody>
      </p:sp>
      <p:sp>
        <p:nvSpPr>
          <p:cNvPr id="2" name="Rectangle 2"/>
          <p:cNvSpPr>
            <a:spLocks noChangeArrowheads="1"/>
          </p:cNvSpPr>
          <p:nvPr/>
        </p:nvSpPr>
        <p:spPr bwMode="auto">
          <a:xfrm>
            <a:off x="0" y="0"/>
            <a:ext cx="9710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a:p>
        </p:txBody>
      </p:sp>
    </p:spTree>
    <p:extLst>
      <p:ext uri="{BB962C8B-B14F-4D97-AF65-F5344CB8AC3E}">
        <p14:creationId xmlns:p14="http://schemas.microsoft.com/office/powerpoint/2010/main" val="7843361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668486" y="282576"/>
            <a:ext cx="8186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800" b="1" dirty="0">
                <a:solidFill>
                  <a:schemeClr val="tx1">
                    <a:lumMod val="65000"/>
                    <a:lumOff val="35000"/>
                  </a:schemeClr>
                </a:solidFill>
                <a:latin typeface="+mn-lt"/>
                <a:cs typeface="+mn-cs"/>
              </a:rPr>
              <a:t>Dūmeņa augstums</a:t>
            </a:r>
          </a:p>
        </p:txBody>
      </p:sp>
      <p:sp>
        <p:nvSpPr>
          <p:cNvPr id="5124" name="Content Placeholder 2"/>
          <p:cNvSpPr txBox="1">
            <a:spLocks/>
          </p:cNvSpPr>
          <p:nvPr/>
        </p:nvSpPr>
        <p:spPr bwMode="auto">
          <a:xfrm>
            <a:off x="500077" y="1124744"/>
            <a:ext cx="8363347" cy="551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ct val="90000"/>
              </a:lnSpc>
            </a:pPr>
            <a:endParaRPr lang="lv-LV" sz="2400" dirty="0">
              <a:solidFill>
                <a:schemeClr val="tx1">
                  <a:lumMod val="65000"/>
                  <a:lumOff val="35000"/>
                </a:schemeClr>
              </a:solidFill>
            </a:endParaRPr>
          </a:p>
          <a:p>
            <a:pPr algn="ctr">
              <a:lnSpc>
                <a:spcPct val="90000"/>
              </a:lnSpc>
            </a:pPr>
            <a:endParaRPr lang="lv-LV" sz="2400" dirty="0">
              <a:solidFill>
                <a:schemeClr val="tx1">
                  <a:lumMod val="65000"/>
                  <a:lumOff val="35000"/>
                </a:schemeClr>
              </a:solidFill>
            </a:endParaRPr>
          </a:p>
          <a:p>
            <a:pPr algn="ctr">
              <a:lnSpc>
                <a:spcPct val="90000"/>
              </a:lnSpc>
            </a:pPr>
            <a:endParaRPr lang="lv-LV" sz="2400" dirty="0">
              <a:solidFill>
                <a:schemeClr val="tx1">
                  <a:lumMod val="65000"/>
                  <a:lumOff val="35000"/>
                </a:schemeClr>
              </a:solidFill>
            </a:endParaRPr>
          </a:p>
          <a:p>
            <a:pPr algn="ctr">
              <a:lnSpc>
                <a:spcPct val="90000"/>
              </a:lnSpc>
            </a:pPr>
            <a:endParaRPr lang="lv-LV" sz="2400" dirty="0">
              <a:solidFill>
                <a:schemeClr val="tx1">
                  <a:lumMod val="65000"/>
                  <a:lumOff val="35000"/>
                </a:schemeClr>
              </a:solidFill>
            </a:endParaRPr>
          </a:p>
          <a:p>
            <a:pPr algn="ctr">
              <a:lnSpc>
                <a:spcPct val="90000"/>
              </a:lnSpc>
            </a:pPr>
            <a:r>
              <a:rPr lang="lv-LV" sz="2400" dirty="0">
                <a:solidFill>
                  <a:schemeClr val="tx1">
                    <a:lumMod val="65000"/>
                    <a:lumOff val="35000"/>
                  </a:schemeClr>
                </a:solidFill>
              </a:rPr>
              <a:t>Minimālo nepieciešamo dūmeņa augstumu </a:t>
            </a:r>
          </a:p>
          <a:p>
            <a:pPr algn="ctr">
              <a:lnSpc>
                <a:spcPct val="90000"/>
              </a:lnSpc>
            </a:pPr>
            <a:r>
              <a:rPr lang="lv-LV" sz="2400" dirty="0">
                <a:solidFill>
                  <a:schemeClr val="tx1">
                    <a:lumMod val="65000"/>
                    <a:lumOff val="35000"/>
                  </a:schemeClr>
                </a:solidFill>
              </a:rPr>
              <a:t>nepieciešams noteikt </a:t>
            </a:r>
            <a:r>
              <a:rPr lang="lv-LV" sz="2400" dirty="0">
                <a:solidFill>
                  <a:srgbClr val="C00000"/>
                </a:solidFill>
              </a:rPr>
              <a:t>PIRMS</a:t>
            </a:r>
            <a:r>
              <a:rPr lang="lv-LV" sz="2400" dirty="0">
                <a:solidFill>
                  <a:schemeClr val="tx1">
                    <a:lumMod val="65000"/>
                    <a:lumOff val="35000"/>
                  </a:schemeClr>
                </a:solidFill>
              </a:rPr>
              <a:t> iekārtas būvniecības</a:t>
            </a:r>
          </a:p>
          <a:p>
            <a:pPr>
              <a:lnSpc>
                <a:spcPct val="90000"/>
              </a:lnSpc>
            </a:pPr>
            <a:endParaRPr lang="lv-LV" sz="2400" u="sng" dirty="0">
              <a:solidFill>
                <a:schemeClr val="tx1">
                  <a:lumMod val="65000"/>
                  <a:lumOff val="35000"/>
                </a:schemeClr>
              </a:solidFill>
            </a:endParaRPr>
          </a:p>
          <a:p>
            <a:pPr marL="342900" indent="-342900">
              <a:lnSpc>
                <a:spcPct val="90000"/>
              </a:lnSpc>
              <a:buFont typeface="Arial" panose="020B0604020202020204" pitchFamily="34" charset="0"/>
              <a:buChar char="•"/>
            </a:pPr>
            <a:endParaRPr lang="lv-LV" sz="2400" u="sng" dirty="0">
              <a:solidFill>
                <a:schemeClr val="tx1">
                  <a:lumMod val="65000"/>
                  <a:lumOff val="35000"/>
                </a:schemeClr>
              </a:solidFill>
            </a:endParaRPr>
          </a:p>
          <a:p>
            <a:pPr marL="342900" indent="-342900">
              <a:lnSpc>
                <a:spcPct val="90000"/>
              </a:lnSpc>
              <a:buFont typeface="Arial" panose="020B0604020202020204" pitchFamily="34" charset="0"/>
              <a:buChar char="•"/>
            </a:pPr>
            <a:endParaRPr lang="lv-LV" sz="2400" u="sng" dirty="0">
              <a:solidFill>
                <a:schemeClr val="tx1">
                  <a:lumMod val="65000"/>
                  <a:lumOff val="35000"/>
                </a:schemeClr>
              </a:solidFill>
            </a:endParaRPr>
          </a:p>
        </p:txBody>
      </p:sp>
      <p:sp>
        <p:nvSpPr>
          <p:cNvPr id="2" name="Rectangle 2"/>
          <p:cNvSpPr>
            <a:spLocks noChangeArrowheads="1"/>
          </p:cNvSpPr>
          <p:nvPr/>
        </p:nvSpPr>
        <p:spPr bwMode="auto">
          <a:xfrm>
            <a:off x="0" y="0"/>
            <a:ext cx="9710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a:p>
        </p:txBody>
      </p:sp>
    </p:spTree>
    <p:extLst>
      <p:ext uri="{BB962C8B-B14F-4D97-AF65-F5344CB8AC3E}">
        <p14:creationId xmlns:p14="http://schemas.microsoft.com/office/powerpoint/2010/main" val="6843434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668486" y="282576"/>
            <a:ext cx="8186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800" b="1" dirty="0">
                <a:solidFill>
                  <a:schemeClr val="tx1">
                    <a:lumMod val="65000"/>
                    <a:lumOff val="35000"/>
                  </a:schemeClr>
                </a:solidFill>
                <a:latin typeface="+mn-lt"/>
                <a:cs typeface="+mn-cs"/>
              </a:rPr>
              <a:t>Dūmeņa augstums: vispārīgās prasības</a:t>
            </a:r>
          </a:p>
        </p:txBody>
      </p:sp>
      <p:sp>
        <p:nvSpPr>
          <p:cNvPr id="5124" name="Content Placeholder 2"/>
          <p:cNvSpPr txBox="1">
            <a:spLocks/>
          </p:cNvSpPr>
          <p:nvPr/>
        </p:nvSpPr>
        <p:spPr bwMode="auto">
          <a:xfrm>
            <a:off x="500077" y="1124744"/>
            <a:ext cx="8363347" cy="551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90000"/>
              </a:lnSpc>
            </a:pPr>
            <a:r>
              <a:rPr lang="lv-LV" sz="2400" i="1" dirty="0">
                <a:solidFill>
                  <a:schemeClr val="tx2"/>
                </a:solidFill>
              </a:rPr>
              <a:t>Spēkā esošie būvnormatīvi un jaunas sadedzināšanas iekārtas</a:t>
            </a:r>
          </a:p>
          <a:p>
            <a:pPr marL="342900" indent="-342900">
              <a:lnSpc>
                <a:spcPct val="90000"/>
              </a:lnSpc>
              <a:buFont typeface="Arial" panose="020B0604020202020204" pitchFamily="34" charset="0"/>
              <a:buChar char="•"/>
            </a:pPr>
            <a:r>
              <a:rPr lang="lv-LV" sz="2000" dirty="0">
                <a:solidFill>
                  <a:schemeClr val="tx1">
                    <a:lumMod val="65000"/>
                    <a:lumOff val="35000"/>
                  </a:schemeClr>
                </a:solidFill>
              </a:rPr>
              <a:t>Saskaņā ar 2015. gada 16. jūnija Ministru kabineta noteikumiem Nr.310 “Noteikumi par Latvijas būvnormatīvu LBN 231-15 “Dzīvojamo un publisko ēku apkure un ventilācija””, jebkuras dzīvojamās vai publiskās ēkas apkurei izmantojamas sadedzināšanas iekārtas dūmeņa augšējam galam jābūt ierīkotam ne zemāk par 0,5 m virs jumta seguma (arī ēkām ar plakanu jumtu). Dūmeņa augstumu virs jumta seguma nosaka šādi (sk. attēlu zemāk): </a:t>
            </a:r>
          </a:p>
          <a:p>
            <a:pPr marL="342900" indent="-342900">
              <a:lnSpc>
                <a:spcPct val="90000"/>
              </a:lnSpc>
              <a:buFont typeface="Arial" panose="020B0604020202020204" pitchFamily="34" charset="0"/>
              <a:buChar char="•"/>
            </a:pPr>
            <a:endParaRPr lang="lv-LV" sz="2400" u="sng" dirty="0">
              <a:solidFill>
                <a:schemeClr val="tx1">
                  <a:lumMod val="65000"/>
                  <a:lumOff val="35000"/>
                </a:schemeClr>
              </a:solidFill>
            </a:endParaRPr>
          </a:p>
        </p:txBody>
      </p:sp>
      <p:sp>
        <p:nvSpPr>
          <p:cNvPr id="2" name="Rectangle 2"/>
          <p:cNvSpPr>
            <a:spLocks noChangeArrowheads="1"/>
          </p:cNvSpPr>
          <p:nvPr/>
        </p:nvSpPr>
        <p:spPr bwMode="auto">
          <a:xfrm>
            <a:off x="0" y="0"/>
            <a:ext cx="9710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a:p>
        </p:txBody>
      </p:sp>
      <p:pic>
        <p:nvPicPr>
          <p:cNvPr id="7" name="Picture 6" descr="Kā salocīt ķieģeļu cauruli. Mūrēšanas dūmvads, kas izgatavots no ķieģeļiem.  Skursteņa kanāla sekcija">
            <a:extLst>
              <a:ext uri="{FF2B5EF4-FFF2-40B4-BE49-F238E27FC236}">
                <a16:creationId xmlns:a16="http://schemas.microsoft.com/office/drawing/2014/main" id="{9168A8AF-1ADA-4A1D-B8D5-08A280E904E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423321" y="3200885"/>
            <a:ext cx="3848454" cy="34432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ontent Placeholder 2">
            <a:extLst>
              <a:ext uri="{FF2B5EF4-FFF2-40B4-BE49-F238E27FC236}">
                <a16:creationId xmlns:a16="http://schemas.microsoft.com/office/drawing/2014/main" id="{052A4C6B-17CA-4F13-83D6-1DB3317C7CA7}"/>
              </a:ext>
            </a:extLst>
          </p:cNvPr>
          <p:cNvSpPr txBox="1">
            <a:spLocks/>
          </p:cNvSpPr>
          <p:nvPr/>
        </p:nvSpPr>
        <p:spPr bwMode="auto">
          <a:xfrm>
            <a:off x="-1" y="3414754"/>
            <a:ext cx="4063281" cy="3443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1085850" lvl="1" indent="-342900">
              <a:lnSpc>
                <a:spcPct val="90000"/>
              </a:lnSpc>
              <a:buFont typeface="Arial" panose="020B0604020202020204" pitchFamily="34" charset="0"/>
              <a:buChar char="•"/>
            </a:pPr>
            <a:r>
              <a:rPr lang="lv-LV" dirty="0">
                <a:solidFill>
                  <a:schemeClr val="tx1">
                    <a:lumMod val="65000"/>
                    <a:lumOff val="35000"/>
                  </a:schemeClr>
                </a:solidFill>
              </a:rPr>
              <a:t>ja dūmenis atrodas tuvāk par 1,5 m no jumta kores, tam jābūt 0,5 m augstākam par kori;</a:t>
            </a:r>
          </a:p>
          <a:p>
            <a:pPr marL="1085850" lvl="1" indent="-342900">
              <a:lnSpc>
                <a:spcPct val="90000"/>
              </a:lnSpc>
              <a:buFont typeface="Arial" panose="020B0604020202020204" pitchFamily="34" charset="0"/>
              <a:buChar char="•"/>
            </a:pPr>
            <a:r>
              <a:rPr lang="lv-LV" dirty="0">
                <a:solidFill>
                  <a:schemeClr val="tx1">
                    <a:lumMod val="65000"/>
                    <a:lumOff val="35000"/>
                  </a:schemeClr>
                </a:solidFill>
              </a:rPr>
              <a:t>ja dūmenis atrodas 1,5 m līdz 3 m no jumta kores, tas nedrīkst būt zemāks par kori;</a:t>
            </a:r>
          </a:p>
          <a:p>
            <a:pPr marL="1085850" lvl="1" indent="-342900">
              <a:lnSpc>
                <a:spcPct val="90000"/>
              </a:lnSpc>
              <a:buFont typeface="Arial" panose="020B0604020202020204" pitchFamily="34" charset="0"/>
              <a:buChar char="•"/>
            </a:pPr>
            <a:r>
              <a:rPr lang="lv-LV" dirty="0">
                <a:solidFill>
                  <a:schemeClr val="tx1">
                    <a:lumMod val="65000"/>
                    <a:lumOff val="35000"/>
                  </a:schemeClr>
                </a:solidFill>
              </a:rPr>
              <a:t>ja dūmenis atrodas tālāk par 3 m no jumta kores, tā augšgals nedrīkst būt zemāks par taisni, kura vilkta no kores 10° leņķī pret horizontu.</a:t>
            </a:r>
          </a:p>
          <a:p>
            <a:pPr marL="342900" indent="-342900">
              <a:lnSpc>
                <a:spcPct val="90000"/>
              </a:lnSpc>
              <a:buFont typeface="Arial" panose="020B0604020202020204" pitchFamily="34" charset="0"/>
              <a:buChar char="•"/>
            </a:pPr>
            <a:endParaRPr lang="lv-LV" sz="2400" u="sng" dirty="0">
              <a:solidFill>
                <a:schemeClr val="tx1">
                  <a:lumMod val="65000"/>
                  <a:lumOff val="35000"/>
                </a:schemeClr>
              </a:solidFill>
            </a:endParaRPr>
          </a:p>
        </p:txBody>
      </p:sp>
    </p:spTree>
    <p:extLst>
      <p:ext uri="{BB962C8B-B14F-4D97-AF65-F5344CB8AC3E}">
        <p14:creationId xmlns:p14="http://schemas.microsoft.com/office/powerpoint/2010/main" val="41656718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668486" y="282576"/>
            <a:ext cx="8186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800" b="1" dirty="0">
                <a:solidFill>
                  <a:schemeClr val="tx1">
                    <a:lumMod val="65000"/>
                    <a:lumOff val="35000"/>
                  </a:schemeClr>
                </a:solidFill>
                <a:latin typeface="+mn-lt"/>
                <a:cs typeface="+mn-cs"/>
              </a:rPr>
              <a:t>Dūmeņa augstums: ≥ 5 MW</a:t>
            </a:r>
          </a:p>
        </p:txBody>
      </p:sp>
      <p:sp>
        <p:nvSpPr>
          <p:cNvPr id="5124" name="Content Placeholder 2"/>
          <p:cNvSpPr txBox="1">
            <a:spLocks/>
          </p:cNvSpPr>
          <p:nvPr/>
        </p:nvSpPr>
        <p:spPr bwMode="auto">
          <a:xfrm>
            <a:off x="635793" y="1096703"/>
            <a:ext cx="8186738" cy="551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90000"/>
              </a:lnSpc>
            </a:pPr>
            <a:r>
              <a:rPr lang="lv-LV" sz="2000" i="1" dirty="0">
                <a:solidFill>
                  <a:schemeClr val="tx2"/>
                </a:solidFill>
              </a:rPr>
              <a:t>Prasības jaunām sadedzināšanas iekārtām ar nominālo ievadīto siltuma jaudu ≥ 5 MW</a:t>
            </a:r>
          </a:p>
          <a:p>
            <a:pPr>
              <a:lnSpc>
                <a:spcPct val="90000"/>
              </a:lnSpc>
            </a:pPr>
            <a:endParaRPr lang="lv-LV" sz="2000" i="1" dirty="0">
              <a:solidFill>
                <a:schemeClr val="tx2"/>
              </a:solidFill>
            </a:endParaRPr>
          </a:p>
          <a:p>
            <a:pPr marL="342900" indent="-342900">
              <a:lnSpc>
                <a:spcPct val="90000"/>
              </a:lnSpc>
              <a:buFont typeface="Arial" panose="020B0604020202020204" pitchFamily="34" charset="0"/>
              <a:buChar char="•"/>
            </a:pPr>
            <a:r>
              <a:rPr lang="lv-LV" sz="2400" dirty="0">
                <a:solidFill>
                  <a:schemeClr val="tx1">
                    <a:lumMod val="65000"/>
                    <a:lumOff val="35000"/>
                  </a:schemeClr>
                </a:solidFill>
              </a:rPr>
              <a:t>Nepieciešamo augstumu nosaka, veicot gaisa piesārņojošo vielu izkliedes modelēšanu atbilstoši normatīvajiem aktiem par stacionāru piesārņojuma avotu emisijas limita projektu izstrādi</a:t>
            </a:r>
          </a:p>
          <a:p>
            <a:pPr marL="342900" indent="-342900">
              <a:lnSpc>
                <a:spcPct val="90000"/>
              </a:lnSpc>
              <a:buFont typeface="Arial" panose="020B0604020202020204" pitchFamily="34" charset="0"/>
              <a:buChar char="•"/>
            </a:pPr>
            <a:r>
              <a:rPr lang="lv-LV" sz="2400" u="sng" dirty="0">
                <a:solidFill>
                  <a:schemeClr val="tx1">
                    <a:lumMod val="65000"/>
                    <a:lumOff val="35000"/>
                  </a:schemeClr>
                </a:solidFill>
              </a:rPr>
              <a:t>Pirms iekārtas būvniecības</a:t>
            </a:r>
          </a:p>
          <a:p>
            <a:pPr marL="342900" indent="-342900">
              <a:lnSpc>
                <a:spcPct val="90000"/>
              </a:lnSpc>
              <a:buFont typeface="Arial" panose="020B0604020202020204" pitchFamily="34" charset="0"/>
              <a:buChar char="•"/>
            </a:pPr>
            <a:r>
              <a:rPr lang="lv-LV" sz="2400" dirty="0">
                <a:solidFill>
                  <a:schemeClr val="tx1">
                    <a:lumMod val="65000"/>
                    <a:lumOff val="35000"/>
                  </a:schemeClr>
                </a:solidFill>
              </a:rPr>
              <a:t>Informāciju par nepieciešamo dūmeņa augstumu operators sagatavo un iesniedz VVD vienlaikus ar iesniegumu tehnisko noteikumu saņemšanai atbilstoši normatīvajiem aktiem</a:t>
            </a:r>
          </a:p>
          <a:p>
            <a:pPr marL="342900" indent="-342900">
              <a:lnSpc>
                <a:spcPct val="90000"/>
              </a:lnSpc>
              <a:buFont typeface="Arial" panose="020B0604020202020204" pitchFamily="34" charset="0"/>
              <a:buChar char="•"/>
            </a:pPr>
            <a:r>
              <a:rPr lang="lv-LV" sz="2400" dirty="0">
                <a:solidFill>
                  <a:schemeClr val="tx1">
                    <a:lumMod val="65000"/>
                    <a:lumOff val="35000"/>
                  </a:schemeClr>
                </a:solidFill>
              </a:rPr>
              <a:t>Minētās prasības par nepieciešamo dūmeņa augstumu VVD iekļauj tehniskajos noteikumos, kā arī pārbauda to ievērošanu, veicot būvniecības ieceres dokumentācijas saskaņošanu</a:t>
            </a:r>
          </a:p>
          <a:p>
            <a:pPr marL="342900" indent="-342900">
              <a:lnSpc>
                <a:spcPct val="90000"/>
              </a:lnSpc>
              <a:buFont typeface="Arial" panose="020B0604020202020204" pitchFamily="34" charset="0"/>
              <a:buChar char="•"/>
            </a:pPr>
            <a:endParaRPr lang="lv-LV" sz="2400" u="sng" dirty="0">
              <a:solidFill>
                <a:schemeClr val="tx1">
                  <a:lumMod val="65000"/>
                  <a:lumOff val="35000"/>
                </a:schemeClr>
              </a:solidFill>
            </a:endParaRPr>
          </a:p>
          <a:p>
            <a:pPr marL="342900" indent="-342900">
              <a:lnSpc>
                <a:spcPct val="90000"/>
              </a:lnSpc>
              <a:buFont typeface="Arial" panose="020B0604020202020204" pitchFamily="34" charset="0"/>
              <a:buChar char="•"/>
            </a:pPr>
            <a:endParaRPr lang="lv-LV" sz="2400" u="sng" dirty="0">
              <a:solidFill>
                <a:schemeClr val="tx1">
                  <a:lumMod val="65000"/>
                  <a:lumOff val="35000"/>
                </a:schemeClr>
              </a:solidFill>
            </a:endParaRPr>
          </a:p>
        </p:txBody>
      </p:sp>
      <p:sp>
        <p:nvSpPr>
          <p:cNvPr id="2" name="Rectangle 2"/>
          <p:cNvSpPr>
            <a:spLocks noChangeArrowheads="1"/>
          </p:cNvSpPr>
          <p:nvPr/>
        </p:nvSpPr>
        <p:spPr bwMode="auto">
          <a:xfrm>
            <a:off x="0" y="0"/>
            <a:ext cx="9710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a:p>
        </p:txBody>
      </p:sp>
    </p:spTree>
    <p:extLst>
      <p:ext uri="{BB962C8B-B14F-4D97-AF65-F5344CB8AC3E}">
        <p14:creationId xmlns:p14="http://schemas.microsoft.com/office/powerpoint/2010/main" val="39499703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668486" y="282576"/>
            <a:ext cx="8186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800" b="1" dirty="0">
                <a:solidFill>
                  <a:schemeClr val="tx1">
                    <a:lumMod val="65000"/>
                    <a:lumOff val="35000"/>
                  </a:schemeClr>
                </a:solidFill>
                <a:latin typeface="+mn-lt"/>
                <a:cs typeface="+mn-cs"/>
              </a:rPr>
              <a:t>Dūmeņa augstums: &lt; 5 MW</a:t>
            </a:r>
          </a:p>
        </p:txBody>
      </p:sp>
      <p:sp>
        <p:nvSpPr>
          <p:cNvPr id="5124" name="Content Placeholder 2"/>
          <p:cNvSpPr txBox="1">
            <a:spLocks/>
          </p:cNvSpPr>
          <p:nvPr/>
        </p:nvSpPr>
        <p:spPr bwMode="auto">
          <a:xfrm>
            <a:off x="635793" y="1096703"/>
            <a:ext cx="8186738" cy="551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90000"/>
              </a:lnSpc>
            </a:pPr>
            <a:r>
              <a:rPr lang="lv-LV" sz="2000" i="1" dirty="0">
                <a:solidFill>
                  <a:schemeClr val="tx2"/>
                </a:solidFill>
              </a:rPr>
              <a:t>Prasības jaunām sadedzināšanas iekārtām ar nominālo ievadīto siltuma jaudu &lt; 5 MW</a:t>
            </a:r>
          </a:p>
          <a:p>
            <a:pPr>
              <a:lnSpc>
                <a:spcPct val="90000"/>
              </a:lnSpc>
            </a:pPr>
            <a:endParaRPr lang="lv-LV" sz="2000" i="1" dirty="0">
              <a:solidFill>
                <a:schemeClr val="tx2"/>
              </a:solidFill>
            </a:endParaRPr>
          </a:p>
          <a:p>
            <a:pPr marL="342900" indent="-342900">
              <a:lnSpc>
                <a:spcPct val="90000"/>
              </a:lnSpc>
              <a:buFont typeface="Arial" panose="020B0604020202020204" pitchFamily="34" charset="0"/>
              <a:buChar char="•"/>
            </a:pPr>
            <a:r>
              <a:rPr lang="nn-NO" sz="2400" dirty="0">
                <a:solidFill>
                  <a:schemeClr val="accent6"/>
                </a:solidFill>
              </a:rPr>
              <a:t>MK noteikumu Nr. 17 9. pielikuma I nodaļā</a:t>
            </a:r>
            <a:endParaRPr lang="lv-LV" sz="2400" dirty="0">
              <a:solidFill>
                <a:schemeClr val="accent6"/>
              </a:solidFill>
            </a:endParaRPr>
          </a:p>
          <a:p>
            <a:pPr marL="342900" indent="-342900">
              <a:lnSpc>
                <a:spcPct val="90000"/>
              </a:lnSpc>
              <a:buFont typeface="Arial" panose="020B0604020202020204" pitchFamily="34" charset="0"/>
              <a:buChar char="•"/>
            </a:pPr>
            <a:r>
              <a:rPr lang="lv-LV" sz="2400" dirty="0">
                <a:solidFill>
                  <a:schemeClr val="tx1">
                    <a:lumMod val="65000"/>
                    <a:lumOff val="35000"/>
                  </a:schemeClr>
                </a:solidFill>
              </a:rPr>
              <a:t>Attiecas uz iekārtām, kuru </a:t>
            </a:r>
            <a:r>
              <a:rPr lang="lv-LV" sz="2400" u="sng" dirty="0">
                <a:solidFill>
                  <a:schemeClr val="tx1">
                    <a:lumMod val="65000"/>
                    <a:lumOff val="35000"/>
                  </a:schemeClr>
                </a:solidFill>
              </a:rPr>
              <a:t>iedarbības zonā </a:t>
            </a:r>
            <a:r>
              <a:rPr lang="lv-LV" sz="2400" dirty="0">
                <a:solidFill>
                  <a:schemeClr val="tx1">
                    <a:lumMod val="65000"/>
                    <a:lumOff val="35000"/>
                  </a:schemeClr>
                </a:solidFill>
              </a:rPr>
              <a:t>atrodas citas dzīvojamās vai publiskās ēkas ventilācijas sistēmas vai dabiskās vēdināšanas āra gaisa ņemšanas ailas, logi vai durvis</a:t>
            </a:r>
          </a:p>
          <a:p>
            <a:pPr marL="342900" indent="-342900">
              <a:lnSpc>
                <a:spcPct val="90000"/>
              </a:lnSpc>
              <a:buFont typeface="Arial" panose="020B0604020202020204" pitchFamily="34" charset="0"/>
              <a:buChar char="•"/>
            </a:pPr>
            <a:r>
              <a:rPr lang="lv-LV" sz="2400" dirty="0">
                <a:solidFill>
                  <a:schemeClr val="tx1">
                    <a:lumMod val="65000"/>
                    <a:lumOff val="35000"/>
                  </a:schemeClr>
                </a:solidFill>
              </a:rPr>
              <a:t>Informāciju par nepieciešamo dūmeņa augstumu operators sagatavo un iesniedz VVD vienlaikus ar iesniegumu tehnisko noteikumu saņemšanai atbilstoši normatīvajiem aktiem</a:t>
            </a:r>
            <a:endParaRPr lang="lv-LV" sz="2400" dirty="0">
              <a:solidFill>
                <a:schemeClr val="tx1">
                  <a:lumMod val="65000"/>
                  <a:lumOff val="35000"/>
                </a:schemeClr>
              </a:solidFill>
              <a:highlight>
                <a:srgbClr val="FF00FF"/>
              </a:highlight>
            </a:endParaRPr>
          </a:p>
          <a:p>
            <a:pPr marL="342900" indent="-342900">
              <a:lnSpc>
                <a:spcPct val="90000"/>
              </a:lnSpc>
              <a:buFont typeface="Arial" panose="020B0604020202020204" pitchFamily="34" charset="0"/>
              <a:buChar char="•"/>
            </a:pPr>
            <a:r>
              <a:rPr lang="lv-LV" sz="2400" dirty="0">
                <a:solidFill>
                  <a:schemeClr val="tx1">
                    <a:lumMod val="65000"/>
                    <a:lumOff val="35000"/>
                  </a:schemeClr>
                </a:solidFill>
              </a:rPr>
              <a:t>Minētās prasības par nepieciešamo dūmeņa augstumu VVD iekļauj tehniskajos noteikumos, kā arī pārbauda to ievērošanu, veicot būvniecības ieceres dokumentācijas saskaņošanu</a:t>
            </a:r>
          </a:p>
          <a:p>
            <a:pPr marL="342900" indent="-342900">
              <a:lnSpc>
                <a:spcPct val="90000"/>
              </a:lnSpc>
              <a:buFont typeface="Arial" panose="020B0604020202020204" pitchFamily="34" charset="0"/>
              <a:buChar char="•"/>
            </a:pPr>
            <a:endParaRPr lang="lv-LV" sz="2400" u="sng" dirty="0">
              <a:solidFill>
                <a:schemeClr val="tx1">
                  <a:lumMod val="65000"/>
                  <a:lumOff val="35000"/>
                </a:schemeClr>
              </a:solidFill>
            </a:endParaRPr>
          </a:p>
        </p:txBody>
      </p:sp>
      <p:sp>
        <p:nvSpPr>
          <p:cNvPr id="2" name="Rectangle 2"/>
          <p:cNvSpPr>
            <a:spLocks noChangeArrowheads="1"/>
          </p:cNvSpPr>
          <p:nvPr/>
        </p:nvSpPr>
        <p:spPr bwMode="auto">
          <a:xfrm>
            <a:off x="0" y="0"/>
            <a:ext cx="9710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a:p>
        </p:txBody>
      </p:sp>
    </p:spTree>
    <p:extLst>
      <p:ext uri="{BB962C8B-B14F-4D97-AF65-F5344CB8AC3E}">
        <p14:creationId xmlns:p14="http://schemas.microsoft.com/office/powerpoint/2010/main" val="4184482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668486" y="282576"/>
            <a:ext cx="8186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800" b="1" dirty="0">
                <a:solidFill>
                  <a:schemeClr val="tx1">
                    <a:lumMod val="65000"/>
                    <a:lumOff val="35000"/>
                  </a:schemeClr>
                </a:solidFill>
                <a:latin typeface="+mn-lt"/>
                <a:cs typeface="+mn-cs"/>
              </a:rPr>
              <a:t>Dūmeņa augstums: &lt; 5 MW</a:t>
            </a:r>
          </a:p>
        </p:txBody>
      </p:sp>
      <p:sp>
        <p:nvSpPr>
          <p:cNvPr id="5124" name="Content Placeholder 2"/>
          <p:cNvSpPr txBox="1">
            <a:spLocks/>
          </p:cNvSpPr>
          <p:nvPr/>
        </p:nvSpPr>
        <p:spPr bwMode="auto">
          <a:xfrm>
            <a:off x="635793" y="1096703"/>
            <a:ext cx="8186738" cy="551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90000"/>
              </a:lnSpc>
            </a:pPr>
            <a:r>
              <a:rPr lang="lv-LV" sz="2000" i="1" dirty="0">
                <a:solidFill>
                  <a:schemeClr val="tx2"/>
                </a:solidFill>
              </a:rPr>
              <a:t>Prasības jaunām sadedzināšanas iekārtām ar nominālo ievadīto siltuma jaudu &lt; 5 MW</a:t>
            </a:r>
          </a:p>
          <a:p>
            <a:pPr>
              <a:lnSpc>
                <a:spcPct val="90000"/>
              </a:lnSpc>
            </a:pPr>
            <a:endParaRPr lang="lv-LV" sz="2000" i="1" dirty="0">
              <a:solidFill>
                <a:schemeClr val="tx2"/>
              </a:solidFill>
            </a:endParaRPr>
          </a:p>
          <a:p>
            <a:pPr>
              <a:lnSpc>
                <a:spcPct val="90000"/>
              </a:lnSpc>
            </a:pPr>
            <a:r>
              <a:rPr lang="lv-LV" sz="2000" b="1" i="1" u="sng" dirty="0">
                <a:solidFill>
                  <a:schemeClr val="accent6">
                    <a:lumMod val="75000"/>
                  </a:schemeClr>
                </a:solidFill>
              </a:rPr>
              <a:t>IZŅĒMUMI</a:t>
            </a:r>
          </a:p>
          <a:p>
            <a:pPr>
              <a:lnSpc>
                <a:spcPct val="90000"/>
              </a:lnSpc>
            </a:pPr>
            <a:endParaRPr lang="lv-LV" sz="2000" i="1" dirty="0">
              <a:solidFill>
                <a:schemeClr val="tx2"/>
              </a:solidFill>
            </a:endParaRPr>
          </a:p>
          <a:p>
            <a:pPr marL="342900" indent="-342900">
              <a:lnSpc>
                <a:spcPct val="90000"/>
              </a:lnSpc>
              <a:buFont typeface="Arial" panose="020B0604020202020204" pitchFamily="34" charset="0"/>
              <a:buChar char="•"/>
            </a:pPr>
            <a:r>
              <a:rPr lang="lv-LV" sz="2400" dirty="0">
                <a:solidFill>
                  <a:schemeClr val="tx1">
                    <a:lumMod val="65000"/>
                    <a:lumOff val="35000"/>
                  </a:schemeClr>
                </a:solidFill>
              </a:rPr>
              <a:t>iekārtas ar nominālo ievadīto siltuma jaudu līdz 400 kW, kurās kā kurināmo izmanto gāzi no centralizētā gāzes tīkla vai sašķidrināto gāzi</a:t>
            </a:r>
          </a:p>
          <a:p>
            <a:pPr marL="342900" indent="-342900">
              <a:lnSpc>
                <a:spcPct val="90000"/>
              </a:lnSpc>
              <a:buFont typeface="Arial" panose="020B0604020202020204" pitchFamily="34" charset="0"/>
              <a:buChar char="•"/>
            </a:pPr>
            <a:r>
              <a:rPr lang="lv-LV" sz="2400" dirty="0">
                <a:solidFill>
                  <a:schemeClr val="tx1">
                    <a:lumMod val="65000"/>
                    <a:lumOff val="35000"/>
                  </a:schemeClr>
                </a:solidFill>
              </a:rPr>
              <a:t>ja operators tehnisku apsvērumu dēļ nevar izpildīt prasības -&gt; tad </a:t>
            </a:r>
            <a:r>
              <a:rPr lang="lv-LV" sz="2400" b="1" u="sng" dirty="0">
                <a:solidFill>
                  <a:schemeClr val="tx1">
                    <a:lumMod val="65000"/>
                    <a:lumOff val="35000"/>
                  </a:schemeClr>
                </a:solidFill>
              </a:rPr>
              <a:t>SPAELP</a:t>
            </a:r>
            <a:r>
              <a:rPr lang="lv-LV" sz="2400" dirty="0">
                <a:solidFill>
                  <a:schemeClr val="tx1">
                    <a:lumMod val="65000"/>
                    <a:lumOff val="35000"/>
                  </a:schemeClr>
                </a:solidFill>
              </a:rPr>
              <a:t> </a:t>
            </a:r>
            <a:r>
              <a:rPr lang="lv-LV" sz="2000" i="1" dirty="0">
                <a:solidFill>
                  <a:schemeClr val="tx1">
                    <a:lumMod val="65000"/>
                    <a:lumOff val="35000"/>
                  </a:schemeClr>
                </a:solidFill>
              </a:rPr>
              <a:t>(kas apliecina, ka iekārtas darbības rezultātā netiks pārsniegti gaisa kvalitātes normatīvi ne 2 m augstumā, ne arī citos augstumos pie blakus esošas dzīvojamās vai publiskās ēkas fasādes, atbilstoši tam, kur izvietotas šo ēku ventilācijas sistēmas vai dabiskās vēdināšanas āra gaisa ņemšanas ailas, logi vai durvis un kuras ir visvairāk pakļautas gaisa piesārņojuma iedarbībai)</a:t>
            </a:r>
          </a:p>
          <a:p>
            <a:pPr marL="342900" indent="-342900">
              <a:lnSpc>
                <a:spcPct val="90000"/>
              </a:lnSpc>
              <a:buFont typeface="Arial" panose="020B0604020202020204" pitchFamily="34" charset="0"/>
              <a:buChar char="•"/>
            </a:pPr>
            <a:endParaRPr lang="lv-LV" sz="2400" u="sng" dirty="0">
              <a:solidFill>
                <a:schemeClr val="tx1">
                  <a:lumMod val="65000"/>
                  <a:lumOff val="35000"/>
                </a:schemeClr>
              </a:solidFill>
            </a:endParaRPr>
          </a:p>
        </p:txBody>
      </p:sp>
      <p:sp>
        <p:nvSpPr>
          <p:cNvPr id="2" name="Rectangle 2"/>
          <p:cNvSpPr>
            <a:spLocks noChangeArrowheads="1"/>
          </p:cNvSpPr>
          <p:nvPr/>
        </p:nvSpPr>
        <p:spPr bwMode="auto">
          <a:xfrm>
            <a:off x="0" y="0"/>
            <a:ext cx="9710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a:p>
        </p:txBody>
      </p:sp>
    </p:spTree>
    <p:extLst>
      <p:ext uri="{BB962C8B-B14F-4D97-AF65-F5344CB8AC3E}">
        <p14:creationId xmlns:p14="http://schemas.microsoft.com/office/powerpoint/2010/main" val="18810750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668486" y="282576"/>
            <a:ext cx="8186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800" b="1" dirty="0">
                <a:solidFill>
                  <a:schemeClr val="tx1">
                    <a:lumMod val="65000"/>
                    <a:lumOff val="35000"/>
                  </a:schemeClr>
                </a:solidFill>
                <a:latin typeface="+mn-lt"/>
                <a:cs typeface="+mn-cs"/>
              </a:rPr>
              <a:t>Dūmeņa augstums: esošās iekārtas</a:t>
            </a:r>
          </a:p>
        </p:txBody>
      </p:sp>
      <p:sp>
        <p:nvSpPr>
          <p:cNvPr id="5124" name="Content Placeholder 2"/>
          <p:cNvSpPr txBox="1">
            <a:spLocks/>
          </p:cNvSpPr>
          <p:nvPr/>
        </p:nvSpPr>
        <p:spPr bwMode="auto">
          <a:xfrm>
            <a:off x="635793" y="1096703"/>
            <a:ext cx="8186738" cy="551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90000"/>
              </a:lnSpc>
            </a:pPr>
            <a:endParaRPr lang="lv-LV" sz="2000" i="1" dirty="0">
              <a:solidFill>
                <a:schemeClr val="tx2"/>
              </a:solidFill>
            </a:endParaRPr>
          </a:p>
          <a:p>
            <a:pPr marL="342900" indent="-342900">
              <a:lnSpc>
                <a:spcPct val="90000"/>
              </a:lnSpc>
              <a:buFont typeface="Arial" panose="020B0604020202020204" pitchFamily="34" charset="0"/>
              <a:buChar char="•"/>
            </a:pPr>
            <a:r>
              <a:rPr lang="lv-LV" sz="2400" dirty="0">
                <a:solidFill>
                  <a:schemeClr val="tx1">
                    <a:lumMod val="65000"/>
                    <a:lumOff val="35000"/>
                  </a:schemeClr>
                </a:solidFill>
              </a:rPr>
              <a:t>ja par šīs iekārtas radīto piesārņojumu regulāri tiek saņemtas pamatotas sūdzības -&gt; izvērtē dūmeņa atbilstību</a:t>
            </a:r>
            <a:endParaRPr lang="lv-LV" sz="2400" u="sng" dirty="0">
              <a:solidFill>
                <a:schemeClr val="tx1">
                  <a:lumMod val="65000"/>
                  <a:lumOff val="35000"/>
                </a:schemeClr>
              </a:solidFill>
            </a:endParaRPr>
          </a:p>
          <a:p>
            <a:pPr marL="342900" indent="-342900">
              <a:lnSpc>
                <a:spcPct val="90000"/>
              </a:lnSpc>
              <a:buFont typeface="Arial" panose="020B0604020202020204" pitchFamily="34" charset="0"/>
              <a:buChar char="•"/>
            </a:pPr>
            <a:r>
              <a:rPr lang="lv-LV" sz="2400" dirty="0">
                <a:solidFill>
                  <a:schemeClr val="tx1">
                    <a:lumMod val="65000"/>
                    <a:lumOff val="35000"/>
                  </a:schemeClr>
                </a:solidFill>
              </a:rPr>
              <a:t>Sūdzība uzskatāma par pamatotu, ja to apstiprina VVD veiktās pārbaudes rezultāti, kas fiksēti protokolā </a:t>
            </a:r>
          </a:p>
          <a:p>
            <a:pPr marL="342900" indent="-342900">
              <a:lnSpc>
                <a:spcPct val="90000"/>
              </a:lnSpc>
              <a:buFont typeface="Arial" panose="020B0604020202020204" pitchFamily="34" charset="0"/>
              <a:buChar char="•"/>
            </a:pPr>
            <a:r>
              <a:rPr lang="lv-LV" sz="2400" dirty="0">
                <a:solidFill>
                  <a:schemeClr val="tx1">
                    <a:lumMod val="65000"/>
                    <a:lumOff val="35000"/>
                  </a:schemeClr>
                </a:solidFill>
              </a:rPr>
              <a:t>Pārbauda, vai traucējums dabā patiešām pastāv (</a:t>
            </a:r>
            <a:r>
              <a:rPr lang="pt-BR" sz="2400" dirty="0">
                <a:solidFill>
                  <a:schemeClr val="tx1">
                    <a:lumMod val="65000"/>
                    <a:lumOff val="35000"/>
                  </a:schemeClr>
                </a:solidFill>
              </a:rPr>
              <a:t>ir nošķirama no mērījumu veikšanas emisijas avotā vai vidē</a:t>
            </a:r>
            <a:r>
              <a:rPr lang="lv-LV" sz="2400" dirty="0">
                <a:solidFill>
                  <a:schemeClr val="tx1">
                    <a:lumMod val="65000"/>
                    <a:lumOff val="35000"/>
                  </a:schemeClr>
                </a:solidFill>
              </a:rPr>
              <a:t>)</a:t>
            </a:r>
          </a:p>
          <a:p>
            <a:pPr marL="342900" indent="-342900">
              <a:lnSpc>
                <a:spcPct val="90000"/>
              </a:lnSpc>
              <a:buFont typeface="Arial" panose="020B0604020202020204" pitchFamily="34" charset="0"/>
              <a:buChar char="•"/>
            </a:pPr>
            <a:r>
              <a:rPr lang="lv-LV" sz="2400" dirty="0">
                <a:solidFill>
                  <a:schemeClr val="tx1">
                    <a:lumMod val="65000"/>
                    <a:lumOff val="35000"/>
                  </a:schemeClr>
                </a:solidFill>
              </a:rPr>
              <a:t>“regulāri” – </a:t>
            </a:r>
            <a:r>
              <a:rPr lang="lv-LV" sz="2000" dirty="0">
                <a:solidFill>
                  <a:schemeClr val="tx1">
                    <a:lumMod val="65000"/>
                    <a:lumOff val="35000"/>
                  </a:schemeClr>
                </a:solidFill>
              </a:rPr>
              <a:t>tas nozīmē, ka viena sūdzība, kas saņemta par iekārtas darbību, piemēram, netipiskos meteoroloģiskos apstākļos, nevar būt par pamatu papildus prasību izvirzīšanai. </a:t>
            </a:r>
            <a:r>
              <a:rPr lang="lv-LV" sz="2400" dirty="0">
                <a:solidFill>
                  <a:schemeClr val="tx1">
                    <a:lumMod val="65000"/>
                    <a:lumOff val="35000"/>
                  </a:schemeClr>
                </a:solidFill>
              </a:rPr>
              <a:t> “regulārs” </a:t>
            </a:r>
            <a:r>
              <a:rPr lang="lv-LV" sz="2000" dirty="0">
                <a:solidFill>
                  <a:schemeClr val="tx1">
                    <a:lumMod val="65000"/>
                    <a:lumOff val="35000"/>
                  </a:schemeClr>
                </a:solidFill>
              </a:rPr>
              <a:t>nozīme ir tāds, kas atkārtojas ar noteiktiem starplaikiem, vienmērīgs, pastāvīgs. Sūdzību regularitāte ir jāvērtē katrā konkrētā situācijā, bet pamats notikumu vērtēt kā regulāru vispārīgā gadījumā būtu tad, ja sūdzības tiek saņemtas ne mazāk kā trīs reizes apkures sezonā.</a:t>
            </a:r>
            <a:endParaRPr lang="lv-LV" sz="2400" dirty="0">
              <a:solidFill>
                <a:schemeClr val="tx1">
                  <a:lumMod val="65000"/>
                  <a:lumOff val="35000"/>
                </a:schemeClr>
              </a:solidFill>
            </a:endParaRPr>
          </a:p>
        </p:txBody>
      </p:sp>
      <p:sp>
        <p:nvSpPr>
          <p:cNvPr id="2" name="Rectangle 2"/>
          <p:cNvSpPr>
            <a:spLocks noChangeArrowheads="1"/>
          </p:cNvSpPr>
          <p:nvPr/>
        </p:nvSpPr>
        <p:spPr bwMode="auto">
          <a:xfrm>
            <a:off x="0" y="0"/>
            <a:ext cx="9710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a:p>
        </p:txBody>
      </p:sp>
    </p:spTree>
    <p:extLst>
      <p:ext uri="{BB962C8B-B14F-4D97-AF65-F5344CB8AC3E}">
        <p14:creationId xmlns:p14="http://schemas.microsoft.com/office/powerpoint/2010/main" val="15033342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668486" y="282576"/>
            <a:ext cx="8186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800" b="1" dirty="0">
                <a:solidFill>
                  <a:schemeClr val="tx1">
                    <a:lumMod val="65000"/>
                    <a:lumOff val="35000"/>
                  </a:schemeClr>
                </a:solidFill>
                <a:latin typeface="+mn-lt"/>
                <a:cs typeface="+mn-cs"/>
              </a:rPr>
              <a:t>Dūmeņa augstums: &lt; 5 MW</a:t>
            </a:r>
          </a:p>
        </p:txBody>
      </p:sp>
      <p:sp>
        <p:nvSpPr>
          <p:cNvPr id="5124" name="Content Placeholder 2"/>
          <p:cNvSpPr txBox="1">
            <a:spLocks/>
          </p:cNvSpPr>
          <p:nvPr/>
        </p:nvSpPr>
        <p:spPr bwMode="auto">
          <a:xfrm>
            <a:off x="635793" y="1096703"/>
            <a:ext cx="8186738" cy="551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90000"/>
              </a:lnSpc>
            </a:pPr>
            <a:r>
              <a:rPr lang="lv-LV" sz="2000" i="1" dirty="0">
                <a:solidFill>
                  <a:schemeClr val="tx2"/>
                </a:solidFill>
              </a:rPr>
              <a:t>Prasības jaunām sadedzināšanas iekārtām ar nominālo ievadīto siltuma jaudu &lt; 5 MW</a:t>
            </a:r>
          </a:p>
          <a:p>
            <a:pPr>
              <a:lnSpc>
                <a:spcPct val="90000"/>
              </a:lnSpc>
            </a:pPr>
            <a:endParaRPr lang="lv-LV" sz="2000" i="1" dirty="0">
              <a:solidFill>
                <a:schemeClr val="tx2"/>
              </a:solidFill>
            </a:endParaRPr>
          </a:p>
          <a:p>
            <a:pPr>
              <a:lnSpc>
                <a:spcPct val="90000"/>
              </a:lnSpc>
            </a:pPr>
            <a:r>
              <a:rPr lang="lv-LV" sz="2000" b="1" i="1" u="sng" dirty="0">
                <a:solidFill>
                  <a:schemeClr val="accent6">
                    <a:lumMod val="75000"/>
                  </a:schemeClr>
                </a:solidFill>
              </a:rPr>
              <a:t>METODE</a:t>
            </a:r>
          </a:p>
          <a:p>
            <a:pPr>
              <a:lnSpc>
                <a:spcPct val="90000"/>
              </a:lnSpc>
            </a:pPr>
            <a:endParaRPr lang="lv-LV" sz="2000" i="1" dirty="0">
              <a:solidFill>
                <a:schemeClr val="tx2"/>
              </a:solidFill>
            </a:endParaRPr>
          </a:p>
          <a:p>
            <a:pPr marL="342900" indent="-342900">
              <a:lnSpc>
                <a:spcPct val="90000"/>
              </a:lnSpc>
              <a:buFont typeface="Arial" panose="020B0604020202020204" pitchFamily="34" charset="0"/>
              <a:buChar char="•"/>
            </a:pPr>
            <a:r>
              <a:rPr lang="lv-LV" sz="2400" dirty="0">
                <a:solidFill>
                  <a:schemeClr val="tx1">
                    <a:lumMod val="65000"/>
                    <a:lumOff val="35000"/>
                  </a:schemeClr>
                </a:solidFill>
              </a:rPr>
              <a:t>Vadlīniju 3. pielikums</a:t>
            </a:r>
            <a:endParaRPr lang="lv-LV" sz="2000" i="1" dirty="0">
              <a:solidFill>
                <a:schemeClr val="tx1">
                  <a:lumMod val="65000"/>
                  <a:lumOff val="35000"/>
                </a:schemeClr>
              </a:solidFill>
            </a:endParaRPr>
          </a:p>
          <a:p>
            <a:pPr marL="342900" indent="-342900">
              <a:lnSpc>
                <a:spcPct val="90000"/>
              </a:lnSpc>
              <a:buFont typeface="Arial" panose="020B0604020202020204" pitchFamily="34" charset="0"/>
              <a:buChar char="•"/>
            </a:pPr>
            <a:endParaRPr lang="lv-LV" sz="2400" u="sng" dirty="0">
              <a:solidFill>
                <a:schemeClr val="tx1">
                  <a:lumMod val="65000"/>
                  <a:lumOff val="35000"/>
                </a:schemeClr>
              </a:solidFill>
            </a:endParaRPr>
          </a:p>
        </p:txBody>
      </p:sp>
      <p:sp>
        <p:nvSpPr>
          <p:cNvPr id="2" name="Rectangle 2"/>
          <p:cNvSpPr>
            <a:spLocks noChangeArrowheads="1"/>
          </p:cNvSpPr>
          <p:nvPr/>
        </p:nvSpPr>
        <p:spPr bwMode="auto">
          <a:xfrm>
            <a:off x="0" y="0"/>
            <a:ext cx="9710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a:p>
        </p:txBody>
      </p:sp>
    </p:spTree>
    <p:extLst>
      <p:ext uri="{BB962C8B-B14F-4D97-AF65-F5344CB8AC3E}">
        <p14:creationId xmlns:p14="http://schemas.microsoft.com/office/powerpoint/2010/main" val="28894633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668486" y="282576"/>
            <a:ext cx="8186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800" b="1" dirty="0">
                <a:solidFill>
                  <a:schemeClr val="tx1">
                    <a:lumMod val="65000"/>
                    <a:lumOff val="35000"/>
                  </a:schemeClr>
                </a:solidFill>
                <a:latin typeface="+mn-lt"/>
                <a:cs typeface="+mn-cs"/>
              </a:rPr>
              <a:t>Dūmeņa augstums: &lt; 5 MW</a:t>
            </a:r>
          </a:p>
        </p:txBody>
      </p:sp>
      <p:sp>
        <p:nvSpPr>
          <p:cNvPr id="5124" name="Content Placeholder 2"/>
          <p:cNvSpPr txBox="1">
            <a:spLocks/>
          </p:cNvSpPr>
          <p:nvPr/>
        </p:nvSpPr>
        <p:spPr bwMode="auto">
          <a:xfrm>
            <a:off x="635793" y="1096703"/>
            <a:ext cx="8186738" cy="551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90000"/>
              </a:lnSpc>
            </a:pPr>
            <a:r>
              <a:rPr lang="lv-LV" sz="2000" i="1" dirty="0">
                <a:solidFill>
                  <a:schemeClr val="tx2"/>
                </a:solidFill>
              </a:rPr>
              <a:t>Prasības jaunām sadedzināšanas iekārtām ar nominālo ievadīto siltuma jaudu &lt; 5 MW</a:t>
            </a:r>
          </a:p>
          <a:p>
            <a:pPr>
              <a:lnSpc>
                <a:spcPct val="90000"/>
              </a:lnSpc>
            </a:pPr>
            <a:endParaRPr lang="lv-LV" sz="2000" i="1" dirty="0">
              <a:solidFill>
                <a:schemeClr val="tx2"/>
              </a:solidFill>
            </a:endParaRPr>
          </a:p>
          <a:p>
            <a:pPr>
              <a:lnSpc>
                <a:spcPct val="90000"/>
              </a:lnSpc>
            </a:pPr>
            <a:r>
              <a:rPr lang="lv-LV" sz="2000" b="1" i="1" u="sng" dirty="0">
                <a:solidFill>
                  <a:schemeClr val="accent6">
                    <a:lumMod val="75000"/>
                  </a:schemeClr>
                </a:solidFill>
              </a:rPr>
              <a:t>Iedarbības zona (R)</a:t>
            </a:r>
          </a:p>
          <a:p>
            <a:pPr>
              <a:lnSpc>
                <a:spcPct val="90000"/>
              </a:lnSpc>
            </a:pPr>
            <a:endParaRPr lang="lv-LV" sz="2000" b="1" i="1" u="sng" dirty="0">
              <a:solidFill>
                <a:schemeClr val="accent6">
                  <a:lumMod val="75000"/>
                </a:schemeClr>
              </a:solidFill>
            </a:endParaRPr>
          </a:p>
          <a:p>
            <a:pPr marL="342900" indent="-342900">
              <a:lnSpc>
                <a:spcPct val="90000"/>
              </a:lnSpc>
              <a:buFont typeface="Arial" panose="020B0604020202020204" pitchFamily="34" charset="0"/>
              <a:buChar char="•"/>
            </a:pPr>
            <a:r>
              <a:rPr lang="lv-LV" sz="2000" dirty="0">
                <a:solidFill>
                  <a:schemeClr val="tx1">
                    <a:lumMod val="65000"/>
                    <a:lumOff val="35000"/>
                  </a:schemeClr>
                </a:solidFill>
              </a:rPr>
              <a:t>Nosaka pēc tabulas</a:t>
            </a:r>
          </a:p>
          <a:p>
            <a:pPr>
              <a:lnSpc>
                <a:spcPct val="90000"/>
              </a:lnSpc>
            </a:pPr>
            <a:endParaRPr lang="lv-LV" sz="2000" i="1" dirty="0">
              <a:solidFill>
                <a:schemeClr val="tx2"/>
              </a:solidFill>
            </a:endParaRPr>
          </a:p>
          <a:p>
            <a:pPr marL="342900" indent="-342900">
              <a:lnSpc>
                <a:spcPct val="90000"/>
              </a:lnSpc>
              <a:buFont typeface="Arial" panose="020B0604020202020204" pitchFamily="34" charset="0"/>
              <a:buChar char="•"/>
            </a:pPr>
            <a:endParaRPr lang="lv-LV" sz="2400" u="sng" dirty="0">
              <a:solidFill>
                <a:schemeClr val="tx1">
                  <a:lumMod val="65000"/>
                  <a:lumOff val="35000"/>
                </a:schemeClr>
              </a:solidFill>
            </a:endParaRPr>
          </a:p>
        </p:txBody>
      </p:sp>
      <p:sp>
        <p:nvSpPr>
          <p:cNvPr id="2" name="Rectangle 2"/>
          <p:cNvSpPr>
            <a:spLocks noChangeArrowheads="1"/>
          </p:cNvSpPr>
          <p:nvPr/>
        </p:nvSpPr>
        <p:spPr bwMode="auto">
          <a:xfrm>
            <a:off x="0" y="0"/>
            <a:ext cx="9710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a:p>
        </p:txBody>
      </p:sp>
      <p:pic>
        <p:nvPicPr>
          <p:cNvPr id="7" name="Picture 6">
            <a:extLst>
              <a:ext uri="{FF2B5EF4-FFF2-40B4-BE49-F238E27FC236}">
                <a16:creationId xmlns:a16="http://schemas.microsoft.com/office/drawing/2014/main" id="{C67135FD-0C2F-4935-A6BC-5F538F276B05}"/>
              </a:ext>
            </a:extLst>
          </p:cNvPr>
          <p:cNvPicPr/>
          <p:nvPr/>
        </p:nvPicPr>
        <p:blipFill>
          <a:blip r:embed="rId4"/>
          <a:stretch>
            <a:fillRect/>
          </a:stretch>
        </p:blipFill>
        <p:spPr>
          <a:xfrm>
            <a:off x="1937343" y="2924944"/>
            <a:ext cx="5274310" cy="3425825"/>
          </a:xfrm>
          <a:prstGeom prst="rect">
            <a:avLst/>
          </a:prstGeom>
          <a:ln>
            <a:solidFill>
              <a:schemeClr val="tx1"/>
            </a:solidFill>
          </a:ln>
        </p:spPr>
      </p:pic>
    </p:spTree>
    <p:extLst>
      <p:ext uri="{BB962C8B-B14F-4D97-AF65-F5344CB8AC3E}">
        <p14:creationId xmlns:p14="http://schemas.microsoft.com/office/powerpoint/2010/main" val="11914111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668486" y="282576"/>
            <a:ext cx="8186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800" b="1" dirty="0">
                <a:solidFill>
                  <a:schemeClr val="tx1">
                    <a:lumMod val="65000"/>
                    <a:lumOff val="35000"/>
                  </a:schemeClr>
                </a:solidFill>
                <a:latin typeface="+mn-lt"/>
                <a:cs typeface="+mn-cs"/>
              </a:rPr>
              <a:t>Dūmeņa augstums: &lt; 5 MW</a:t>
            </a:r>
          </a:p>
        </p:txBody>
      </p:sp>
      <p:sp>
        <p:nvSpPr>
          <p:cNvPr id="5124" name="Content Placeholder 2"/>
          <p:cNvSpPr txBox="1">
            <a:spLocks/>
          </p:cNvSpPr>
          <p:nvPr/>
        </p:nvSpPr>
        <p:spPr bwMode="auto">
          <a:xfrm>
            <a:off x="635793" y="1096703"/>
            <a:ext cx="8186738" cy="551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90000"/>
              </a:lnSpc>
            </a:pPr>
            <a:r>
              <a:rPr lang="lv-LV" sz="2000" i="1" dirty="0">
                <a:solidFill>
                  <a:schemeClr val="tx2"/>
                </a:solidFill>
              </a:rPr>
              <a:t>Prasības jaunām sadedzināšanas iekārtām ar nominālo ievadīto siltuma jaudu &lt; 5 MW</a:t>
            </a:r>
          </a:p>
          <a:p>
            <a:pPr>
              <a:lnSpc>
                <a:spcPct val="90000"/>
              </a:lnSpc>
            </a:pPr>
            <a:endParaRPr lang="lv-LV" sz="2000" i="1" dirty="0">
              <a:solidFill>
                <a:schemeClr val="tx2"/>
              </a:solidFill>
            </a:endParaRPr>
          </a:p>
          <a:p>
            <a:pPr>
              <a:lnSpc>
                <a:spcPct val="90000"/>
              </a:lnSpc>
            </a:pPr>
            <a:r>
              <a:rPr lang="lv-LV" sz="2000" b="1" i="1" u="sng" dirty="0">
                <a:solidFill>
                  <a:schemeClr val="accent6">
                    <a:lumMod val="75000"/>
                  </a:schemeClr>
                </a:solidFill>
              </a:rPr>
              <a:t>Iedarbības zona (R)</a:t>
            </a:r>
          </a:p>
          <a:p>
            <a:pPr>
              <a:lnSpc>
                <a:spcPct val="90000"/>
              </a:lnSpc>
            </a:pPr>
            <a:endParaRPr lang="lv-LV" sz="2000" b="1" i="1" u="sng" dirty="0">
              <a:solidFill>
                <a:schemeClr val="accent6">
                  <a:lumMod val="75000"/>
                </a:schemeClr>
              </a:solidFill>
            </a:endParaRPr>
          </a:p>
          <a:p>
            <a:pPr>
              <a:lnSpc>
                <a:spcPct val="90000"/>
              </a:lnSpc>
            </a:pPr>
            <a:endParaRPr lang="lv-LV" sz="2000" i="1" dirty="0">
              <a:solidFill>
                <a:schemeClr val="tx2"/>
              </a:solidFill>
            </a:endParaRPr>
          </a:p>
          <a:p>
            <a:pPr marL="342900" indent="-342900">
              <a:lnSpc>
                <a:spcPct val="90000"/>
              </a:lnSpc>
              <a:buFont typeface="Arial" panose="020B0604020202020204" pitchFamily="34" charset="0"/>
              <a:buChar char="•"/>
            </a:pPr>
            <a:endParaRPr lang="lv-LV" sz="2400" u="sng" dirty="0">
              <a:solidFill>
                <a:schemeClr val="tx1">
                  <a:lumMod val="65000"/>
                  <a:lumOff val="35000"/>
                </a:schemeClr>
              </a:solidFill>
            </a:endParaRPr>
          </a:p>
        </p:txBody>
      </p:sp>
      <p:sp>
        <p:nvSpPr>
          <p:cNvPr id="2" name="Rectangle 2"/>
          <p:cNvSpPr>
            <a:spLocks noChangeArrowheads="1"/>
          </p:cNvSpPr>
          <p:nvPr/>
        </p:nvSpPr>
        <p:spPr bwMode="auto">
          <a:xfrm>
            <a:off x="0" y="0"/>
            <a:ext cx="9710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a:p>
        </p:txBody>
      </p:sp>
      <p:pic>
        <p:nvPicPr>
          <p:cNvPr id="4" name="Picture 3">
            <a:extLst>
              <a:ext uri="{FF2B5EF4-FFF2-40B4-BE49-F238E27FC236}">
                <a16:creationId xmlns:a16="http://schemas.microsoft.com/office/drawing/2014/main" id="{1424AE91-EB5A-429D-8D31-26FC37CC4338}"/>
              </a:ext>
            </a:extLst>
          </p:cNvPr>
          <p:cNvPicPr>
            <a:picLocks noChangeAspect="1"/>
          </p:cNvPicPr>
          <p:nvPr/>
        </p:nvPicPr>
        <p:blipFill>
          <a:blip r:embed="rId4"/>
          <a:stretch>
            <a:fillRect/>
          </a:stretch>
        </p:blipFill>
        <p:spPr>
          <a:xfrm>
            <a:off x="2839145" y="1705918"/>
            <a:ext cx="5592268" cy="4946624"/>
          </a:xfrm>
          <a:prstGeom prst="rect">
            <a:avLst/>
          </a:prstGeom>
        </p:spPr>
      </p:pic>
    </p:spTree>
    <p:extLst>
      <p:ext uri="{BB962C8B-B14F-4D97-AF65-F5344CB8AC3E}">
        <p14:creationId xmlns:p14="http://schemas.microsoft.com/office/powerpoint/2010/main" val="3508104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534889" y="292101"/>
            <a:ext cx="8186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800" b="1" dirty="0">
                <a:solidFill>
                  <a:schemeClr val="tx1">
                    <a:lumMod val="65000"/>
                    <a:lumOff val="35000"/>
                  </a:schemeClr>
                </a:solidFill>
                <a:latin typeface="+mn-lt"/>
                <a:cs typeface="+mn-cs"/>
              </a:rPr>
              <a:t>Definīcijas: izņēmumi (3)</a:t>
            </a:r>
          </a:p>
        </p:txBody>
      </p:sp>
      <p:pic>
        <p:nvPicPr>
          <p:cNvPr id="2" name="Picture 1">
            <a:extLst>
              <a:ext uri="{FF2B5EF4-FFF2-40B4-BE49-F238E27FC236}">
                <a16:creationId xmlns:a16="http://schemas.microsoft.com/office/drawing/2014/main" id="{1759065B-2579-4093-B6BB-7F79F9EB6FA9}"/>
              </a:ext>
            </a:extLst>
          </p:cNvPr>
          <p:cNvPicPr>
            <a:picLocks noChangeAspect="1"/>
          </p:cNvPicPr>
          <p:nvPr/>
        </p:nvPicPr>
        <p:blipFill>
          <a:blip r:embed="rId4"/>
          <a:stretch>
            <a:fillRect/>
          </a:stretch>
        </p:blipFill>
        <p:spPr>
          <a:xfrm>
            <a:off x="534889" y="1454617"/>
            <a:ext cx="8448577" cy="4064053"/>
          </a:xfrm>
          <a:prstGeom prst="rect">
            <a:avLst/>
          </a:prstGeom>
        </p:spPr>
      </p:pic>
    </p:spTree>
    <p:extLst>
      <p:ext uri="{BB962C8B-B14F-4D97-AF65-F5344CB8AC3E}">
        <p14:creationId xmlns:p14="http://schemas.microsoft.com/office/powerpoint/2010/main" val="400760363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690950"/>
            <a:ext cx="1224136" cy="910158"/>
          </a:xfrm>
          <a:prstGeom prst="rect">
            <a:avLst/>
          </a:prstGeom>
          <a:noFill/>
          <a:ln w="9525">
            <a:noFill/>
            <a:miter lim="800000"/>
            <a:headEnd/>
            <a:tailEnd/>
          </a:ln>
        </p:spPr>
      </p:pic>
      <p:sp>
        <p:nvSpPr>
          <p:cNvPr id="5123" name="Title 1"/>
          <p:cNvSpPr txBox="1">
            <a:spLocks/>
          </p:cNvSpPr>
          <p:nvPr/>
        </p:nvSpPr>
        <p:spPr bwMode="auto">
          <a:xfrm>
            <a:off x="668486" y="282576"/>
            <a:ext cx="8186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800" b="1" dirty="0">
                <a:solidFill>
                  <a:schemeClr val="tx1">
                    <a:lumMod val="65000"/>
                    <a:lumOff val="35000"/>
                  </a:schemeClr>
                </a:solidFill>
                <a:latin typeface="+mn-lt"/>
                <a:cs typeface="+mn-cs"/>
              </a:rPr>
              <a:t>Dūmeņa augstums: &lt; 5 MW</a:t>
            </a:r>
          </a:p>
        </p:txBody>
      </p:sp>
      <p:sp>
        <p:nvSpPr>
          <p:cNvPr id="5124" name="Content Placeholder 2"/>
          <p:cNvSpPr txBox="1">
            <a:spLocks/>
          </p:cNvSpPr>
          <p:nvPr/>
        </p:nvSpPr>
        <p:spPr bwMode="auto">
          <a:xfrm>
            <a:off x="635793" y="1096703"/>
            <a:ext cx="8186738" cy="551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90000"/>
              </a:lnSpc>
            </a:pPr>
            <a:r>
              <a:rPr lang="lv-LV" sz="2000" i="1" dirty="0">
                <a:solidFill>
                  <a:schemeClr val="tx2"/>
                </a:solidFill>
              </a:rPr>
              <a:t>Prasības jaunām sadedzināšanas iekārtām ar nominālo ievadīto siltuma jaudu &lt; 5 MW</a:t>
            </a:r>
          </a:p>
          <a:p>
            <a:pPr>
              <a:lnSpc>
                <a:spcPct val="90000"/>
              </a:lnSpc>
            </a:pPr>
            <a:endParaRPr lang="lv-LV" sz="2000" i="1" dirty="0">
              <a:solidFill>
                <a:schemeClr val="tx2"/>
              </a:solidFill>
            </a:endParaRPr>
          </a:p>
          <a:p>
            <a:pPr>
              <a:lnSpc>
                <a:spcPct val="90000"/>
              </a:lnSpc>
            </a:pPr>
            <a:r>
              <a:rPr lang="lv-LV" sz="2000" b="1" i="1" u="sng" dirty="0">
                <a:solidFill>
                  <a:schemeClr val="accent6">
                    <a:lumMod val="75000"/>
                  </a:schemeClr>
                </a:solidFill>
              </a:rPr>
              <a:t>Dūmeņa minimālo augstumu (H</a:t>
            </a:r>
            <a:r>
              <a:rPr lang="lv-LV" sz="2000" b="1" i="1" u="sng" baseline="-25000" dirty="0">
                <a:solidFill>
                  <a:schemeClr val="accent6">
                    <a:lumMod val="75000"/>
                  </a:schemeClr>
                </a:solidFill>
              </a:rPr>
              <a:t>D</a:t>
            </a:r>
            <a:r>
              <a:rPr lang="lv-LV" sz="2000" b="1" i="1" u="sng" dirty="0">
                <a:solidFill>
                  <a:schemeClr val="accent6">
                    <a:lumMod val="75000"/>
                  </a:schemeClr>
                </a:solidFill>
              </a:rPr>
              <a:t>) </a:t>
            </a:r>
          </a:p>
          <a:p>
            <a:pPr algn="ctr">
              <a:lnSpc>
                <a:spcPct val="90000"/>
              </a:lnSpc>
            </a:pPr>
            <a:endParaRPr lang="lv-LV" sz="2000" b="1" i="1" u="sng" dirty="0">
              <a:solidFill>
                <a:schemeClr val="accent6">
                  <a:lumMod val="75000"/>
                </a:schemeClr>
              </a:solidFill>
            </a:endParaRPr>
          </a:p>
          <a:p>
            <a:pPr algn="ctr">
              <a:lnSpc>
                <a:spcPct val="90000"/>
              </a:lnSpc>
            </a:pPr>
            <a:r>
              <a:rPr lang="lv-LV" sz="2800" b="1" dirty="0">
                <a:solidFill>
                  <a:schemeClr val="tx1">
                    <a:lumMod val="65000"/>
                    <a:lumOff val="35000"/>
                  </a:schemeClr>
                </a:solidFill>
              </a:rPr>
              <a:t>H</a:t>
            </a:r>
            <a:r>
              <a:rPr lang="lv-LV" sz="2800" b="1" baseline="-25000" dirty="0">
                <a:solidFill>
                  <a:schemeClr val="tx1">
                    <a:lumMod val="65000"/>
                    <a:lumOff val="35000"/>
                  </a:schemeClr>
                </a:solidFill>
              </a:rPr>
              <a:t>D</a:t>
            </a:r>
            <a:r>
              <a:rPr lang="lv-LV" sz="2800" b="1" dirty="0">
                <a:solidFill>
                  <a:schemeClr val="tx1">
                    <a:lumMod val="65000"/>
                    <a:lumOff val="35000"/>
                  </a:schemeClr>
                </a:solidFill>
              </a:rPr>
              <a:t> = (H</a:t>
            </a:r>
            <a:r>
              <a:rPr lang="lv-LV" sz="2800" b="1" baseline="-25000" dirty="0">
                <a:solidFill>
                  <a:schemeClr val="tx1">
                    <a:lumMod val="65000"/>
                    <a:lumOff val="35000"/>
                  </a:schemeClr>
                </a:solidFill>
              </a:rPr>
              <a:t>A</a:t>
            </a:r>
            <a:r>
              <a:rPr lang="lv-LV" sz="2800" b="1" dirty="0">
                <a:solidFill>
                  <a:schemeClr val="tx1">
                    <a:lumMod val="65000"/>
                    <a:lumOff val="35000"/>
                  </a:schemeClr>
                </a:solidFill>
              </a:rPr>
              <a:t> – H</a:t>
            </a:r>
            <a:r>
              <a:rPr lang="lv-LV" sz="2800" b="1" baseline="-25000" dirty="0">
                <a:solidFill>
                  <a:schemeClr val="tx1">
                    <a:lumMod val="65000"/>
                    <a:lumOff val="35000"/>
                  </a:schemeClr>
                </a:solidFill>
              </a:rPr>
              <a:t>Ēka</a:t>
            </a:r>
            <a:r>
              <a:rPr lang="lv-LV" sz="2800" b="1" dirty="0">
                <a:solidFill>
                  <a:schemeClr val="tx1">
                    <a:lumMod val="65000"/>
                    <a:lumOff val="35000"/>
                  </a:schemeClr>
                </a:solidFill>
              </a:rPr>
              <a:t>) + H</a:t>
            </a:r>
            <a:r>
              <a:rPr lang="lv-LV" sz="2800" b="1" baseline="-25000" dirty="0">
                <a:solidFill>
                  <a:schemeClr val="tx1">
                    <a:lumMod val="65000"/>
                    <a:lumOff val="35000"/>
                  </a:schemeClr>
                </a:solidFill>
              </a:rPr>
              <a:t>J</a:t>
            </a:r>
            <a:endParaRPr lang="lv-LV" sz="2800" b="1" i="1" baseline="-25000" dirty="0">
              <a:solidFill>
                <a:schemeClr val="tx2"/>
              </a:solidFill>
            </a:endParaRPr>
          </a:p>
          <a:p>
            <a:pPr marL="342900" indent="-342900">
              <a:lnSpc>
                <a:spcPct val="90000"/>
              </a:lnSpc>
              <a:buFont typeface="Arial" panose="020B0604020202020204" pitchFamily="34" charset="0"/>
              <a:buChar char="•"/>
            </a:pPr>
            <a:endParaRPr lang="lv-LV" sz="2400" u="sng" dirty="0">
              <a:solidFill>
                <a:schemeClr val="tx1">
                  <a:lumMod val="65000"/>
                  <a:lumOff val="35000"/>
                </a:schemeClr>
              </a:solidFill>
            </a:endParaRPr>
          </a:p>
        </p:txBody>
      </p:sp>
      <p:sp>
        <p:nvSpPr>
          <p:cNvPr id="2" name="Rectangle 2"/>
          <p:cNvSpPr>
            <a:spLocks noChangeArrowheads="1"/>
          </p:cNvSpPr>
          <p:nvPr/>
        </p:nvSpPr>
        <p:spPr bwMode="auto">
          <a:xfrm>
            <a:off x="0" y="0"/>
            <a:ext cx="9710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a:p>
        </p:txBody>
      </p:sp>
      <p:pic>
        <p:nvPicPr>
          <p:cNvPr id="8" name="Picture 7" descr="Diagram&#10;&#10;Description automatically generated">
            <a:extLst>
              <a:ext uri="{FF2B5EF4-FFF2-40B4-BE49-F238E27FC236}">
                <a16:creationId xmlns:a16="http://schemas.microsoft.com/office/drawing/2014/main" id="{0099487F-298C-489E-92CD-EA4BE539DC3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639867" y="3173027"/>
            <a:ext cx="6431003" cy="3402397"/>
          </a:xfrm>
          <a:prstGeom prst="rect">
            <a:avLst/>
          </a:prstGeom>
          <a:noFill/>
          <a:ln>
            <a:solidFill>
              <a:schemeClr val="tx1"/>
            </a:solidFill>
          </a:ln>
        </p:spPr>
      </p:pic>
      <p:sp>
        <p:nvSpPr>
          <p:cNvPr id="3" name="TextBox 2">
            <a:extLst>
              <a:ext uri="{FF2B5EF4-FFF2-40B4-BE49-F238E27FC236}">
                <a16:creationId xmlns:a16="http://schemas.microsoft.com/office/drawing/2014/main" id="{9B527EE2-C02B-44DD-B169-EF60FE278E62}"/>
              </a:ext>
            </a:extLst>
          </p:cNvPr>
          <p:cNvSpPr txBox="1"/>
          <p:nvPr/>
        </p:nvSpPr>
        <p:spPr>
          <a:xfrm>
            <a:off x="129718" y="2296625"/>
            <a:ext cx="2016224" cy="1200329"/>
          </a:xfrm>
          <a:prstGeom prst="rect">
            <a:avLst/>
          </a:prstGeom>
          <a:solidFill>
            <a:schemeClr val="tx2">
              <a:lumMod val="20000"/>
              <a:lumOff val="80000"/>
            </a:schemeClr>
          </a:solidFill>
          <a:ln>
            <a:solidFill>
              <a:schemeClr val="tx2"/>
            </a:solidFill>
          </a:ln>
        </p:spPr>
        <p:txBody>
          <a:bodyPr wrap="square" rtlCol="0">
            <a:spAutoFit/>
          </a:bodyPr>
          <a:lstStyle/>
          <a:p>
            <a:r>
              <a:rPr lang="lv-LV" sz="1800" dirty="0">
                <a:solidFill>
                  <a:schemeClr val="tx1">
                    <a:lumMod val="65000"/>
                    <a:lumOff val="35000"/>
                  </a:schemeClr>
                </a:solidFill>
                <a:effectLst/>
                <a:latin typeface="Calibri" panose="020F0502020204030204" pitchFamily="34" charset="0"/>
                <a:ea typeface="Calibri" panose="020F0502020204030204" pitchFamily="34" charset="0"/>
                <a:cs typeface="DokChampa" panose="020B0604020202020204" pitchFamily="34" charset="-34"/>
              </a:rPr>
              <a:t>Tas ir augstums virs ēkas jumta seguma (H</a:t>
            </a:r>
            <a:r>
              <a:rPr lang="lv-LV" sz="1800" baseline="-25000" dirty="0">
                <a:solidFill>
                  <a:schemeClr val="tx1">
                    <a:lumMod val="65000"/>
                    <a:lumOff val="35000"/>
                  </a:schemeClr>
                </a:solidFill>
                <a:effectLst/>
                <a:latin typeface="Calibri" panose="020F0502020204030204" pitchFamily="34" charset="0"/>
                <a:ea typeface="Calibri" panose="020F0502020204030204" pitchFamily="34" charset="0"/>
                <a:cs typeface="DokChampa" panose="020B0604020202020204" pitchFamily="34" charset="-34"/>
              </a:rPr>
              <a:t>Ēka</a:t>
            </a:r>
            <a:r>
              <a:rPr lang="lv-LV" sz="1800" dirty="0">
                <a:solidFill>
                  <a:schemeClr val="tx1">
                    <a:lumMod val="65000"/>
                    <a:lumOff val="35000"/>
                  </a:schemeClr>
                </a:solidFill>
                <a:effectLst/>
                <a:latin typeface="Calibri" panose="020F0502020204030204" pitchFamily="34" charset="0"/>
                <a:ea typeface="Calibri" panose="020F0502020204030204" pitchFamily="34" charset="0"/>
                <a:cs typeface="DokChampa" panose="020B0604020202020204" pitchFamily="34" charset="-34"/>
              </a:rPr>
              <a:t>), uz kuras atrodas dūmenis</a:t>
            </a:r>
            <a:endParaRPr lang="lv-LV" dirty="0">
              <a:solidFill>
                <a:schemeClr val="tx1">
                  <a:lumMod val="65000"/>
                  <a:lumOff val="35000"/>
                </a:schemeClr>
              </a:solidFill>
            </a:endParaRPr>
          </a:p>
        </p:txBody>
      </p:sp>
      <p:cxnSp>
        <p:nvCxnSpPr>
          <p:cNvPr id="9" name="Straight Arrow Connector 8">
            <a:extLst>
              <a:ext uri="{FF2B5EF4-FFF2-40B4-BE49-F238E27FC236}">
                <a16:creationId xmlns:a16="http://schemas.microsoft.com/office/drawing/2014/main" id="{0AB7C542-B296-43FA-8BFA-32B6C01CF4FC}"/>
              </a:ext>
            </a:extLst>
          </p:cNvPr>
          <p:cNvCxnSpPr/>
          <p:nvPr/>
        </p:nvCxnSpPr>
        <p:spPr>
          <a:xfrm>
            <a:off x="2119065" y="3133078"/>
            <a:ext cx="1512168" cy="871986"/>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559F43F-CB11-4B99-8DEC-412408A05F51}"/>
              </a:ext>
            </a:extLst>
          </p:cNvPr>
          <p:cNvSpPr txBox="1"/>
          <p:nvPr/>
        </p:nvSpPr>
        <p:spPr>
          <a:xfrm>
            <a:off x="7327699" y="1603051"/>
            <a:ext cx="2016224" cy="2585323"/>
          </a:xfrm>
          <a:prstGeom prst="rect">
            <a:avLst/>
          </a:prstGeom>
          <a:solidFill>
            <a:schemeClr val="tx2">
              <a:lumMod val="20000"/>
              <a:lumOff val="80000"/>
            </a:schemeClr>
          </a:solidFill>
          <a:ln>
            <a:solidFill>
              <a:schemeClr val="tx2"/>
            </a:solidFill>
          </a:ln>
        </p:spPr>
        <p:txBody>
          <a:bodyPr wrap="square" rtlCol="0">
            <a:spAutoFit/>
          </a:bodyPr>
          <a:lstStyle/>
          <a:p>
            <a:r>
              <a:rPr lang="lv-LV" sz="1800" b="1" i="1" dirty="0">
                <a:solidFill>
                  <a:schemeClr val="tx1">
                    <a:lumMod val="65000"/>
                    <a:lumOff val="35000"/>
                  </a:schemeClr>
                </a:solidFill>
                <a:effectLst/>
                <a:latin typeface="Calibri" panose="020F0502020204030204" pitchFamily="34" charset="0"/>
                <a:ea typeface="Calibri" panose="020F0502020204030204" pitchFamily="34" charset="0"/>
                <a:cs typeface="DokChampa" panose="020B0604020202020204" pitchFamily="34" charset="-34"/>
              </a:rPr>
              <a:t>Atskaites līmenis </a:t>
            </a:r>
            <a:r>
              <a:rPr lang="lv-LV" sz="1800" dirty="0">
                <a:solidFill>
                  <a:schemeClr val="tx1">
                    <a:lumMod val="65000"/>
                    <a:lumOff val="35000"/>
                  </a:schemeClr>
                </a:solidFill>
                <a:effectLst/>
                <a:latin typeface="Calibri" panose="020F0502020204030204" pitchFamily="34" charset="0"/>
                <a:ea typeface="Calibri" panose="020F0502020204030204" pitchFamily="34" charset="0"/>
                <a:cs typeface="DokChampa" panose="020B0604020202020204" pitchFamily="34" charset="-34"/>
              </a:rPr>
              <a:t>ir augstums no zemes virsmas līdz tādam ventilācijas sistēmas vai dabiskās vēdināšanas āra gaisa ņemšanas punktam </a:t>
            </a:r>
            <a:endParaRPr lang="lv-LV" dirty="0">
              <a:solidFill>
                <a:schemeClr val="tx1">
                  <a:lumMod val="65000"/>
                  <a:lumOff val="35000"/>
                </a:schemeClr>
              </a:solidFill>
            </a:endParaRPr>
          </a:p>
        </p:txBody>
      </p:sp>
      <p:cxnSp>
        <p:nvCxnSpPr>
          <p:cNvPr id="13" name="Straight Arrow Connector 12">
            <a:extLst>
              <a:ext uri="{FF2B5EF4-FFF2-40B4-BE49-F238E27FC236}">
                <a16:creationId xmlns:a16="http://schemas.microsoft.com/office/drawing/2014/main" id="{01D0D50B-8171-4643-B557-521AB7E7C0C5}"/>
              </a:ext>
            </a:extLst>
          </p:cNvPr>
          <p:cNvCxnSpPr>
            <a:cxnSpLocks/>
            <a:stCxn id="12" idx="2"/>
          </p:cNvCxnSpPr>
          <p:nvPr/>
        </p:nvCxnSpPr>
        <p:spPr>
          <a:xfrm flipH="1">
            <a:off x="6079509" y="4188374"/>
            <a:ext cx="2256302" cy="252462"/>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69A4343-763B-4C00-A9CE-783DC54F6D3A}"/>
              </a:ext>
            </a:extLst>
          </p:cNvPr>
          <p:cNvSpPr txBox="1"/>
          <p:nvPr/>
        </p:nvSpPr>
        <p:spPr>
          <a:xfrm>
            <a:off x="83036" y="3921537"/>
            <a:ext cx="2036030" cy="2862322"/>
          </a:xfrm>
          <a:prstGeom prst="rect">
            <a:avLst/>
          </a:prstGeom>
          <a:solidFill>
            <a:schemeClr val="tx2">
              <a:lumMod val="20000"/>
              <a:lumOff val="80000"/>
            </a:schemeClr>
          </a:solidFill>
          <a:ln>
            <a:solidFill>
              <a:schemeClr val="tx2"/>
            </a:solidFill>
          </a:ln>
        </p:spPr>
        <p:txBody>
          <a:bodyPr wrap="square" rtlCol="0">
            <a:spAutoFit/>
          </a:bodyPr>
          <a:lstStyle/>
          <a:p>
            <a:r>
              <a:rPr lang="lv-LV" sz="1800" dirty="0">
                <a:solidFill>
                  <a:schemeClr val="tx1">
                    <a:lumMod val="65000"/>
                    <a:lumOff val="35000"/>
                  </a:schemeClr>
                </a:solidFill>
                <a:effectLst/>
                <a:latin typeface="Calibri" panose="020F0502020204030204" pitchFamily="34" charset="0"/>
                <a:ea typeface="Calibri" panose="020F0502020204030204" pitchFamily="34" charset="0"/>
                <a:cs typeface="DokChampa" panose="020B0604020202020204" pitchFamily="34" charset="-34"/>
              </a:rPr>
              <a:t>Tas ir ēkas jumta seguma augstums dūmeņa izvietošanas vietā vai šīs ēkas jumta kores augstums, ja dūmenis tiek izvietots tālāk par 3 m no jumta kores vai līdzās ēkai.</a:t>
            </a:r>
            <a:endParaRPr lang="lv-LV" dirty="0">
              <a:solidFill>
                <a:schemeClr val="tx1">
                  <a:lumMod val="65000"/>
                  <a:lumOff val="35000"/>
                </a:schemeClr>
              </a:solidFill>
            </a:endParaRPr>
          </a:p>
        </p:txBody>
      </p:sp>
      <p:cxnSp>
        <p:nvCxnSpPr>
          <p:cNvPr id="17" name="Straight Arrow Connector 16">
            <a:extLst>
              <a:ext uri="{FF2B5EF4-FFF2-40B4-BE49-F238E27FC236}">
                <a16:creationId xmlns:a16="http://schemas.microsoft.com/office/drawing/2014/main" id="{37B71A31-AAC1-4F01-80C1-29810C6A6393}"/>
              </a:ext>
            </a:extLst>
          </p:cNvPr>
          <p:cNvCxnSpPr>
            <a:cxnSpLocks/>
          </p:cNvCxnSpPr>
          <p:nvPr/>
        </p:nvCxnSpPr>
        <p:spPr>
          <a:xfrm>
            <a:off x="2133626" y="5157192"/>
            <a:ext cx="1929655" cy="292473"/>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030F5C0-13C1-41AB-AF9C-43BB9DFD8536}"/>
              </a:ext>
            </a:extLst>
          </p:cNvPr>
          <p:cNvSpPr txBox="1"/>
          <p:nvPr/>
        </p:nvSpPr>
        <p:spPr>
          <a:xfrm>
            <a:off x="7248192" y="5326067"/>
            <a:ext cx="2016224" cy="1477328"/>
          </a:xfrm>
          <a:prstGeom prst="rect">
            <a:avLst/>
          </a:prstGeom>
          <a:solidFill>
            <a:schemeClr val="tx2">
              <a:lumMod val="20000"/>
              <a:lumOff val="80000"/>
            </a:schemeClr>
          </a:solidFill>
          <a:ln>
            <a:solidFill>
              <a:schemeClr val="tx2"/>
            </a:solidFill>
          </a:ln>
        </p:spPr>
        <p:txBody>
          <a:bodyPr wrap="square" rtlCol="0">
            <a:spAutoFit/>
          </a:bodyPr>
          <a:lstStyle/>
          <a:p>
            <a:r>
              <a:rPr lang="lv-LV" sz="1800" dirty="0">
                <a:solidFill>
                  <a:schemeClr val="tx1">
                    <a:lumMod val="65000"/>
                    <a:lumOff val="35000"/>
                  </a:schemeClr>
                </a:solidFill>
                <a:effectLst/>
                <a:latin typeface="Calibri" panose="020F0502020204030204" pitchFamily="34" charset="0"/>
                <a:ea typeface="Calibri" panose="020F0502020204030204" pitchFamily="34" charset="0"/>
                <a:cs typeface="DokChampa" panose="020B0604020202020204" pitchFamily="34" charset="-34"/>
              </a:rPr>
              <a:t>minimālais nepieciešamais dūmeņa augstums virs atskaites līmeņa (HA)</a:t>
            </a:r>
            <a:endParaRPr lang="lv-LV" dirty="0">
              <a:solidFill>
                <a:schemeClr val="tx1">
                  <a:lumMod val="65000"/>
                  <a:lumOff val="35000"/>
                </a:schemeClr>
              </a:solidFill>
            </a:endParaRPr>
          </a:p>
        </p:txBody>
      </p:sp>
      <p:cxnSp>
        <p:nvCxnSpPr>
          <p:cNvPr id="22" name="Straight Arrow Connector 21">
            <a:extLst>
              <a:ext uri="{FF2B5EF4-FFF2-40B4-BE49-F238E27FC236}">
                <a16:creationId xmlns:a16="http://schemas.microsoft.com/office/drawing/2014/main" id="{74D48555-636D-4CAA-8B13-F75854F70A9B}"/>
              </a:ext>
            </a:extLst>
          </p:cNvPr>
          <p:cNvCxnSpPr>
            <a:cxnSpLocks/>
          </p:cNvCxnSpPr>
          <p:nvPr/>
        </p:nvCxnSpPr>
        <p:spPr>
          <a:xfrm flipH="1" flipV="1">
            <a:off x="2671824" y="3945748"/>
            <a:ext cx="4546931" cy="2629676"/>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916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6" grpId="0" animBg="1"/>
      <p:bldP spid="21"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668486" y="282576"/>
            <a:ext cx="8186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800" b="1" dirty="0">
                <a:solidFill>
                  <a:schemeClr val="tx1">
                    <a:lumMod val="65000"/>
                    <a:lumOff val="35000"/>
                  </a:schemeClr>
                </a:solidFill>
                <a:latin typeface="+mn-lt"/>
                <a:cs typeface="+mn-cs"/>
              </a:rPr>
              <a:t>Dūmeņa augstums: &lt; 5 MW</a:t>
            </a:r>
          </a:p>
        </p:txBody>
      </p:sp>
      <p:sp>
        <p:nvSpPr>
          <p:cNvPr id="5124" name="Content Placeholder 2"/>
          <p:cNvSpPr txBox="1">
            <a:spLocks/>
          </p:cNvSpPr>
          <p:nvPr/>
        </p:nvSpPr>
        <p:spPr bwMode="auto">
          <a:xfrm>
            <a:off x="635793" y="1096703"/>
            <a:ext cx="8186738" cy="551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90000"/>
              </a:lnSpc>
            </a:pPr>
            <a:r>
              <a:rPr lang="lv-LV" sz="2000" i="1" dirty="0">
                <a:solidFill>
                  <a:schemeClr val="tx2"/>
                </a:solidFill>
              </a:rPr>
              <a:t>Prasības jaunām sadedzināšanas iekārtām ar nominālo ievadīto siltuma jaudu &lt; 5 MW</a:t>
            </a:r>
          </a:p>
          <a:p>
            <a:pPr>
              <a:lnSpc>
                <a:spcPct val="90000"/>
              </a:lnSpc>
            </a:pPr>
            <a:endParaRPr lang="lv-LV" sz="2000" i="1" dirty="0">
              <a:solidFill>
                <a:schemeClr val="tx2"/>
              </a:solidFill>
            </a:endParaRPr>
          </a:p>
          <a:p>
            <a:pPr>
              <a:lnSpc>
                <a:spcPct val="90000"/>
              </a:lnSpc>
            </a:pPr>
            <a:r>
              <a:rPr lang="lv-LV" sz="2000" b="1" i="1" u="sng" dirty="0">
                <a:solidFill>
                  <a:schemeClr val="accent6">
                    <a:lumMod val="75000"/>
                  </a:schemeClr>
                </a:solidFill>
              </a:rPr>
              <a:t>METODE</a:t>
            </a:r>
          </a:p>
          <a:p>
            <a:pPr>
              <a:lnSpc>
                <a:spcPct val="90000"/>
              </a:lnSpc>
            </a:pPr>
            <a:endParaRPr lang="lv-LV" sz="2000" i="1" dirty="0">
              <a:solidFill>
                <a:schemeClr val="tx2"/>
              </a:solidFill>
            </a:endParaRPr>
          </a:p>
          <a:p>
            <a:pPr>
              <a:lnSpc>
                <a:spcPct val="90000"/>
              </a:lnSpc>
            </a:pPr>
            <a:r>
              <a:rPr lang="lv-LV" sz="2400" u="sng" dirty="0">
                <a:solidFill>
                  <a:schemeClr val="tx1">
                    <a:lumMod val="65000"/>
                    <a:lumOff val="35000"/>
                  </a:schemeClr>
                </a:solidFill>
              </a:rPr>
              <a:t>Jāņem vērā: </a:t>
            </a:r>
          </a:p>
          <a:p>
            <a:pPr marL="342900" indent="-342900">
              <a:lnSpc>
                <a:spcPct val="90000"/>
              </a:lnSpc>
              <a:buFont typeface="Arial" panose="020B0604020202020204" pitchFamily="34" charset="0"/>
              <a:buChar char="•"/>
            </a:pPr>
            <a:r>
              <a:rPr lang="lv-LV" sz="2400" dirty="0">
                <a:solidFill>
                  <a:schemeClr val="tx1">
                    <a:lumMod val="65000"/>
                    <a:lumOff val="35000"/>
                  </a:schemeClr>
                </a:solidFill>
              </a:rPr>
              <a:t>Augstums no zemes virsmas līdz dūmeņa augšējam galam nedrīkst pārsniegt divus tās ēkas augstumus, virs kuras atrodas dūmenis.</a:t>
            </a:r>
          </a:p>
          <a:p>
            <a:pPr marL="342900" indent="-342900">
              <a:lnSpc>
                <a:spcPct val="90000"/>
              </a:lnSpc>
              <a:buFont typeface="Arial" panose="020B0604020202020204" pitchFamily="34" charset="0"/>
              <a:buChar char="•"/>
            </a:pPr>
            <a:r>
              <a:rPr lang="lv-LV" sz="2400" dirty="0">
                <a:solidFill>
                  <a:schemeClr val="tx1">
                    <a:lumMod val="65000"/>
                    <a:lumOff val="35000"/>
                  </a:schemeClr>
                </a:solidFill>
              </a:rPr>
              <a:t>Ja sadedzināšanas iekārtu veido vairākas mazas jaudas tehniskās ierīces, tad iedarbības zonas noteikšanas mērķiem, tehnisko ierīču jaudas tiek summētas.</a:t>
            </a:r>
          </a:p>
          <a:p>
            <a:pPr marL="342900" indent="-342900">
              <a:lnSpc>
                <a:spcPct val="90000"/>
              </a:lnSpc>
              <a:buFont typeface="Arial" panose="020B0604020202020204" pitchFamily="34" charset="0"/>
              <a:buChar char="•"/>
            </a:pPr>
            <a:r>
              <a:rPr lang="lv-LV" sz="2400" dirty="0">
                <a:solidFill>
                  <a:schemeClr val="tx1">
                    <a:lumMod val="65000"/>
                    <a:lumOff val="35000"/>
                  </a:schemeClr>
                </a:solidFill>
              </a:rPr>
              <a:t>Jaukta kurināmā sadedzināšanas iekārtai iedarbības zonas rādiusu nosaka katram kurināmā veidam atsevišķi un tālākajiem aprēķiniem izvēlas lielāko no attālumiem. </a:t>
            </a:r>
          </a:p>
        </p:txBody>
      </p:sp>
      <p:sp>
        <p:nvSpPr>
          <p:cNvPr id="2" name="Rectangle 2"/>
          <p:cNvSpPr>
            <a:spLocks noChangeArrowheads="1"/>
          </p:cNvSpPr>
          <p:nvPr/>
        </p:nvSpPr>
        <p:spPr bwMode="auto">
          <a:xfrm>
            <a:off x="0" y="0"/>
            <a:ext cx="9710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a:p>
        </p:txBody>
      </p:sp>
    </p:spTree>
    <p:extLst>
      <p:ext uri="{BB962C8B-B14F-4D97-AF65-F5344CB8AC3E}">
        <p14:creationId xmlns:p14="http://schemas.microsoft.com/office/powerpoint/2010/main" val="59398686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668486" y="282576"/>
            <a:ext cx="8186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800" b="1" dirty="0">
                <a:solidFill>
                  <a:schemeClr val="tx1">
                    <a:lumMod val="65000"/>
                    <a:lumOff val="35000"/>
                  </a:schemeClr>
                </a:solidFill>
                <a:latin typeface="+mn-lt"/>
                <a:cs typeface="+mn-cs"/>
              </a:rPr>
              <a:t>Dūmeņa augstums: &lt; 5 MW – piemēri</a:t>
            </a:r>
          </a:p>
        </p:txBody>
      </p:sp>
      <p:sp>
        <p:nvSpPr>
          <p:cNvPr id="5124" name="Content Placeholder 2"/>
          <p:cNvSpPr txBox="1">
            <a:spLocks/>
          </p:cNvSpPr>
          <p:nvPr/>
        </p:nvSpPr>
        <p:spPr bwMode="auto">
          <a:xfrm>
            <a:off x="635793" y="1096703"/>
            <a:ext cx="8186738" cy="551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90000"/>
              </a:lnSpc>
            </a:pPr>
            <a:endParaRPr lang="lv-LV" sz="2000" i="1" dirty="0">
              <a:solidFill>
                <a:schemeClr val="tx2"/>
              </a:solidFill>
            </a:endParaRPr>
          </a:p>
          <a:p>
            <a:pPr>
              <a:lnSpc>
                <a:spcPct val="90000"/>
              </a:lnSpc>
            </a:pPr>
            <a:endParaRPr lang="lv-LV" sz="2000" b="1" i="1" u="sng" dirty="0">
              <a:solidFill>
                <a:schemeClr val="accent6">
                  <a:lumMod val="75000"/>
                </a:schemeClr>
              </a:solidFill>
            </a:endParaRPr>
          </a:p>
          <a:p>
            <a:pPr>
              <a:lnSpc>
                <a:spcPct val="90000"/>
              </a:lnSpc>
            </a:pPr>
            <a:endParaRPr lang="lv-LV" sz="2000" i="1" dirty="0">
              <a:solidFill>
                <a:schemeClr val="tx2"/>
              </a:solidFill>
            </a:endParaRPr>
          </a:p>
          <a:p>
            <a:pPr marL="342900" indent="-342900">
              <a:lnSpc>
                <a:spcPct val="90000"/>
              </a:lnSpc>
              <a:buFont typeface="Arial" panose="020B0604020202020204" pitchFamily="34" charset="0"/>
              <a:buChar char="•"/>
            </a:pPr>
            <a:endParaRPr lang="lv-LV" sz="2400" u="sng" dirty="0">
              <a:solidFill>
                <a:schemeClr val="tx1">
                  <a:lumMod val="65000"/>
                  <a:lumOff val="35000"/>
                </a:schemeClr>
              </a:solidFill>
            </a:endParaRPr>
          </a:p>
        </p:txBody>
      </p:sp>
      <p:sp>
        <p:nvSpPr>
          <p:cNvPr id="2" name="Rectangle 2"/>
          <p:cNvSpPr>
            <a:spLocks noChangeArrowheads="1"/>
          </p:cNvSpPr>
          <p:nvPr/>
        </p:nvSpPr>
        <p:spPr bwMode="auto">
          <a:xfrm>
            <a:off x="0" y="0"/>
            <a:ext cx="9710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a:p>
        </p:txBody>
      </p:sp>
      <p:graphicFrame>
        <p:nvGraphicFramePr>
          <p:cNvPr id="3" name="Table 3">
            <a:extLst>
              <a:ext uri="{FF2B5EF4-FFF2-40B4-BE49-F238E27FC236}">
                <a16:creationId xmlns:a16="http://schemas.microsoft.com/office/drawing/2014/main" id="{411FC2D1-2080-4027-BC35-A8B70C5080A0}"/>
              </a:ext>
            </a:extLst>
          </p:cNvPr>
          <p:cNvGraphicFramePr>
            <a:graphicFrameLocks noGrp="1"/>
          </p:cNvGraphicFramePr>
          <p:nvPr>
            <p:extLst>
              <p:ext uri="{D42A27DB-BD31-4B8C-83A1-F6EECF244321}">
                <p14:modId xmlns:p14="http://schemas.microsoft.com/office/powerpoint/2010/main" val="705429362"/>
              </p:ext>
            </p:extLst>
          </p:nvPr>
        </p:nvGraphicFramePr>
        <p:xfrm>
          <a:off x="668487" y="1068662"/>
          <a:ext cx="4186882" cy="5518669"/>
        </p:xfrm>
        <a:graphic>
          <a:graphicData uri="http://schemas.openxmlformats.org/drawingml/2006/table">
            <a:tbl>
              <a:tblPr firstRow="1" bandRow="1">
                <a:tableStyleId>{BC89EF96-8CEA-46FF-86C4-4CE0E7609802}</a:tableStyleId>
              </a:tblPr>
              <a:tblGrid>
                <a:gridCol w="911108">
                  <a:extLst>
                    <a:ext uri="{9D8B030D-6E8A-4147-A177-3AD203B41FA5}">
                      <a16:colId xmlns:a16="http://schemas.microsoft.com/office/drawing/2014/main" val="2067295443"/>
                    </a:ext>
                  </a:extLst>
                </a:gridCol>
                <a:gridCol w="3275774">
                  <a:extLst>
                    <a:ext uri="{9D8B030D-6E8A-4147-A177-3AD203B41FA5}">
                      <a16:colId xmlns:a16="http://schemas.microsoft.com/office/drawing/2014/main" val="3522583828"/>
                    </a:ext>
                  </a:extLst>
                </a:gridCol>
              </a:tblGrid>
              <a:tr h="1567200">
                <a:tc>
                  <a:txBody>
                    <a:bodyPr/>
                    <a:lstStyle/>
                    <a:p>
                      <a:pPr>
                        <a:lnSpc>
                          <a:spcPct val="115000"/>
                        </a:lnSpc>
                        <a:spcAft>
                          <a:spcPts val="1000"/>
                        </a:spcAft>
                      </a:pPr>
                      <a:r>
                        <a:rPr lang="lv-LV" sz="1600">
                          <a:solidFill>
                            <a:srgbClr val="365F91"/>
                          </a:solidFill>
                          <a:effectLst/>
                        </a:rPr>
                        <a:t>Sadedzināšanas iekārtas parametri</a:t>
                      </a:r>
                      <a:endParaRPr lang="lv-LV" sz="1600">
                        <a:effectLst/>
                        <a:latin typeface="Calibri" panose="020F0502020204030204" pitchFamily="34" charset="0"/>
                        <a:ea typeface="Calibri" panose="020F0502020204030204" pitchFamily="34" charset="0"/>
                        <a:cs typeface="DokChampa" panose="020B0604020202020204" pitchFamily="34" charset="-34"/>
                      </a:endParaRPr>
                    </a:p>
                  </a:txBody>
                  <a:tcPr marL="68580" marR="68580" marT="0" marB="0"/>
                </a:tc>
                <a:tc>
                  <a:txBody>
                    <a:bodyPr/>
                    <a:lstStyle/>
                    <a:p>
                      <a:pPr>
                        <a:lnSpc>
                          <a:spcPct val="100000"/>
                        </a:lnSpc>
                        <a:spcAft>
                          <a:spcPts val="1000"/>
                        </a:spcAft>
                      </a:pPr>
                      <a:r>
                        <a:rPr lang="lv-LV" sz="1600" dirty="0">
                          <a:solidFill>
                            <a:srgbClr val="365F91"/>
                          </a:solidFill>
                          <a:effectLst/>
                        </a:rPr>
                        <a:t>Kurināmā veids: dabasgāze</a:t>
                      </a:r>
                      <a:endParaRPr lang="lv-LV" sz="1600" dirty="0">
                        <a:effectLst/>
                      </a:endParaRPr>
                    </a:p>
                    <a:p>
                      <a:pPr>
                        <a:lnSpc>
                          <a:spcPct val="100000"/>
                        </a:lnSpc>
                        <a:spcAft>
                          <a:spcPts val="1000"/>
                        </a:spcAft>
                      </a:pPr>
                      <a:r>
                        <a:rPr lang="lv-LV" sz="1600" dirty="0">
                          <a:solidFill>
                            <a:srgbClr val="365F91"/>
                          </a:solidFill>
                          <a:effectLst/>
                        </a:rPr>
                        <a:t>Sadedzināšanas iekārtas nominālā ievadītā siltuma jauda: 1,1 MW</a:t>
                      </a:r>
                      <a:endParaRPr lang="lv-LV" sz="1600" dirty="0">
                        <a:effectLst/>
                      </a:endParaRPr>
                    </a:p>
                    <a:p>
                      <a:pPr>
                        <a:lnSpc>
                          <a:spcPct val="100000"/>
                        </a:lnSpc>
                        <a:spcAft>
                          <a:spcPts val="1000"/>
                        </a:spcAft>
                      </a:pPr>
                      <a:r>
                        <a:rPr lang="lv-LV" sz="1600" dirty="0">
                          <a:solidFill>
                            <a:srgbClr val="365F91"/>
                          </a:solidFill>
                          <a:effectLst/>
                        </a:rPr>
                        <a:t>Dūmeņa novietojums: līdzās ēkai</a:t>
                      </a:r>
                      <a:endParaRPr lang="lv-LV" sz="1600" dirty="0">
                        <a:effectLst/>
                        <a:latin typeface="Calibri" panose="020F0502020204030204" pitchFamily="34" charset="0"/>
                        <a:ea typeface="Calibri" panose="020F0502020204030204" pitchFamily="34" charset="0"/>
                        <a:cs typeface="DokChampa" panose="020B0604020202020204" pitchFamily="34" charset="-34"/>
                      </a:endParaRPr>
                    </a:p>
                  </a:txBody>
                  <a:tcPr marL="68580" marR="68580" marT="0" marB="0"/>
                </a:tc>
                <a:extLst>
                  <a:ext uri="{0D108BD9-81ED-4DB2-BD59-A6C34878D82A}">
                    <a16:rowId xmlns:a16="http://schemas.microsoft.com/office/drawing/2014/main" val="3897014840"/>
                  </a:ext>
                </a:extLst>
              </a:tr>
              <a:tr h="615675">
                <a:tc>
                  <a:txBody>
                    <a:bodyPr/>
                    <a:lstStyle/>
                    <a:p>
                      <a:pPr>
                        <a:lnSpc>
                          <a:spcPct val="115000"/>
                        </a:lnSpc>
                        <a:spcAft>
                          <a:spcPts val="1000"/>
                        </a:spcAft>
                      </a:pPr>
                      <a:r>
                        <a:rPr lang="lv-LV" sz="1600">
                          <a:solidFill>
                            <a:srgbClr val="365F91"/>
                          </a:solidFill>
                          <a:effectLst/>
                        </a:rPr>
                        <a:t>Ietekmes zona</a:t>
                      </a:r>
                      <a:endParaRPr lang="lv-LV" sz="1600">
                        <a:effectLst/>
                        <a:latin typeface="Calibri" panose="020F0502020204030204" pitchFamily="34" charset="0"/>
                        <a:ea typeface="Calibri" panose="020F0502020204030204" pitchFamily="34" charset="0"/>
                        <a:cs typeface="DokChampa" panose="020B0604020202020204" pitchFamily="34" charset="-34"/>
                      </a:endParaRPr>
                    </a:p>
                  </a:txBody>
                  <a:tcPr marL="68580" marR="68580" marT="0" marB="0"/>
                </a:tc>
                <a:tc>
                  <a:txBody>
                    <a:bodyPr/>
                    <a:lstStyle/>
                    <a:p>
                      <a:pPr>
                        <a:lnSpc>
                          <a:spcPct val="115000"/>
                        </a:lnSpc>
                        <a:spcAft>
                          <a:spcPts val="1000"/>
                        </a:spcAft>
                      </a:pPr>
                      <a:r>
                        <a:rPr lang="lv-LV" sz="1600" dirty="0">
                          <a:solidFill>
                            <a:srgbClr val="365F91"/>
                          </a:solidFill>
                          <a:effectLst/>
                        </a:rPr>
                        <a:t>R = 28 m (2. tabula)</a:t>
                      </a:r>
                      <a:endParaRPr lang="lv-LV" sz="1600" dirty="0">
                        <a:effectLst/>
                        <a:latin typeface="Calibri" panose="020F0502020204030204" pitchFamily="34" charset="0"/>
                        <a:ea typeface="Calibri" panose="020F0502020204030204" pitchFamily="34" charset="0"/>
                        <a:cs typeface="DokChampa" panose="020B0604020202020204" pitchFamily="34" charset="-34"/>
                      </a:endParaRPr>
                    </a:p>
                  </a:txBody>
                  <a:tcPr marL="68580" marR="68580" marT="0" marB="0"/>
                </a:tc>
                <a:extLst>
                  <a:ext uri="{0D108BD9-81ED-4DB2-BD59-A6C34878D82A}">
                    <a16:rowId xmlns:a16="http://schemas.microsoft.com/office/drawing/2014/main" val="3116431612"/>
                  </a:ext>
                </a:extLst>
              </a:tr>
              <a:tr h="2085769">
                <a:tc>
                  <a:txBody>
                    <a:bodyPr/>
                    <a:lstStyle/>
                    <a:p>
                      <a:pPr>
                        <a:lnSpc>
                          <a:spcPct val="115000"/>
                        </a:lnSpc>
                        <a:spcAft>
                          <a:spcPts val="1000"/>
                        </a:spcAft>
                      </a:pPr>
                      <a:r>
                        <a:rPr lang="lv-LV" sz="1600" dirty="0">
                          <a:solidFill>
                            <a:srgbClr val="365F91"/>
                          </a:solidFill>
                          <a:effectLst/>
                        </a:rPr>
                        <a:t>Aprēķins</a:t>
                      </a:r>
                      <a:endParaRPr lang="lv-LV" sz="1600" dirty="0">
                        <a:effectLst/>
                        <a:latin typeface="Calibri" panose="020F0502020204030204" pitchFamily="34" charset="0"/>
                        <a:ea typeface="Calibri" panose="020F0502020204030204" pitchFamily="34" charset="0"/>
                        <a:cs typeface="DokChampa" panose="020B0604020202020204" pitchFamily="34" charset="-34"/>
                      </a:endParaRPr>
                    </a:p>
                  </a:txBody>
                  <a:tcPr marL="68580" marR="68580" marT="0" marB="0"/>
                </a:tc>
                <a:tc>
                  <a:txBody>
                    <a:bodyPr/>
                    <a:lstStyle/>
                    <a:p>
                      <a:pPr>
                        <a:lnSpc>
                          <a:spcPct val="100000"/>
                        </a:lnSpc>
                        <a:spcAft>
                          <a:spcPts val="1000"/>
                        </a:spcAft>
                      </a:pPr>
                      <a:r>
                        <a:rPr lang="lv-LV" sz="1600" dirty="0">
                          <a:solidFill>
                            <a:srgbClr val="365F91"/>
                          </a:solidFill>
                          <a:effectLst/>
                        </a:rPr>
                        <a:t>H</a:t>
                      </a:r>
                      <a:r>
                        <a:rPr lang="lv-LV" sz="1600" baseline="-25000" dirty="0">
                          <a:solidFill>
                            <a:srgbClr val="365F91"/>
                          </a:solidFill>
                          <a:effectLst/>
                        </a:rPr>
                        <a:t>A</a:t>
                      </a:r>
                      <a:r>
                        <a:rPr lang="lv-LV" sz="1600" dirty="0">
                          <a:solidFill>
                            <a:srgbClr val="365F91"/>
                          </a:solidFill>
                          <a:effectLst/>
                        </a:rPr>
                        <a:t> = 8 m</a:t>
                      </a:r>
                      <a:endParaRPr lang="lv-LV" sz="1600" dirty="0">
                        <a:effectLst/>
                      </a:endParaRPr>
                    </a:p>
                    <a:p>
                      <a:pPr>
                        <a:lnSpc>
                          <a:spcPct val="100000"/>
                        </a:lnSpc>
                        <a:spcAft>
                          <a:spcPts val="1000"/>
                        </a:spcAft>
                      </a:pPr>
                      <a:r>
                        <a:rPr lang="lv-LV" sz="1600" dirty="0">
                          <a:solidFill>
                            <a:srgbClr val="365F91"/>
                          </a:solidFill>
                          <a:effectLst/>
                        </a:rPr>
                        <a:t>H</a:t>
                      </a:r>
                      <a:r>
                        <a:rPr lang="lv-LV" sz="1600" baseline="-25000" dirty="0">
                          <a:solidFill>
                            <a:srgbClr val="365F91"/>
                          </a:solidFill>
                          <a:effectLst/>
                        </a:rPr>
                        <a:t>Ēka</a:t>
                      </a:r>
                      <a:r>
                        <a:rPr lang="lv-LV" sz="1600" dirty="0">
                          <a:solidFill>
                            <a:srgbClr val="365F91"/>
                          </a:solidFill>
                          <a:effectLst/>
                        </a:rPr>
                        <a:t>= 6 m (ēkas jumta kores augstums, jo dūmenis tiek izvietots līdzās ēkai)</a:t>
                      </a:r>
                      <a:endParaRPr lang="lv-LV" sz="1600" dirty="0">
                        <a:effectLst/>
                      </a:endParaRPr>
                    </a:p>
                    <a:p>
                      <a:pPr>
                        <a:lnSpc>
                          <a:spcPct val="100000"/>
                        </a:lnSpc>
                        <a:spcAft>
                          <a:spcPts val="1000"/>
                        </a:spcAft>
                      </a:pPr>
                      <a:r>
                        <a:rPr lang="lv-LV" sz="1600" dirty="0">
                          <a:solidFill>
                            <a:srgbClr val="365F91"/>
                          </a:solidFill>
                          <a:effectLst/>
                        </a:rPr>
                        <a:t>H</a:t>
                      </a:r>
                      <a:r>
                        <a:rPr lang="lv-LV" sz="1600" baseline="-25000" dirty="0">
                          <a:solidFill>
                            <a:srgbClr val="365F91"/>
                          </a:solidFill>
                          <a:effectLst/>
                        </a:rPr>
                        <a:t>J</a:t>
                      </a:r>
                      <a:r>
                        <a:rPr lang="lv-LV" sz="1600" dirty="0">
                          <a:solidFill>
                            <a:srgbClr val="365F91"/>
                          </a:solidFill>
                          <a:effectLst/>
                        </a:rPr>
                        <a:t>  = 4 m (2. tabula)</a:t>
                      </a:r>
                      <a:endParaRPr lang="lv-LV" sz="1600" dirty="0">
                        <a:effectLst/>
                      </a:endParaRPr>
                    </a:p>
                    <a:p>
                      <a:pPr>
                        <a:lnSpc>
                          <a:spcPct val="100000"/>
                        </a:lnSpc>
                        <a:spcAft>
                          <a:spcPts val="1000"/>
                        </a:spcAft>
                      </a:pPr>
                      <a:r>
                        <a:rPr lang="lv-LV" sz="1600" dirty="0">
                          <a:solidFill>
                            <a:srgbClr val="365F91"/>
                          </a:solidFill>
                          <a:effectLst/>
                        </a:rPr>
                        <a:t>H</a:t>
                      </a:r>
                      <a:r>
                        <a:rPr lang="lv-LV" sz="1600" baseline="-25000" dirty="0">
                          <a:solidFill>
                            <a:srgbClr val="365F91"/>
                          </a:solidFill>
                          <a:effectLst/>
                        </a:rPr>
                        <a:t>D</a:t>
                      </a:r>
                      <a:r>
                        <a:rPr lang="lv-LV" sz="1600" dirty="0">
                          <a:solidFill>
                            <a:srgbClr val="365F91"/>
                          </a:solidFill>
                          <a:effectLst/>
                        </a:rPr>
                        <a:t> = (H</a:t>
                      </a:r>
                      <a:r>
                        <a:rPr lang="lv-LV" sz="1600" baseline="-25000" dirty="0">
                          <a:solidFill>
                            <a:srgbClr val="365F91"/>
                          </a:solidFill>
                          <a:effectLst/>
                        </a:rPr>
                        <a:t>A</a:t>
                      </a:r>
                      <a:r>
                        <a:rPr lang="lv-LV" sz="1600" dirty="0">
                          <a:solidFill>
                            <a:srgbClr val="365F91"/>
                          </a:solidFill>
                          <a:effectLst/>
                        </a:rPr>
                        <a:t> – H</a:t>
                      </a:r>
                      <a:r>
                        <a:rPr lang="lv-LV" sz="1600" baseline="-25000" dirty="0">
                          <a:solidFill>
                            <a:srgbClr val="365F91"/>
                          </a:solidFill>
                          <a:effectLst/>
                        </a:rPr>
                        <a:t>Ēka</a:t>
                      </a:r>
                      <a:r>
                        <a:rPr lang="lv-LV" sz="1600" dirty="0">
                          <a:solidFill>
                            <a:srgbClr val="365F91"/>
                          </a:solidFill>
                          <a:effectLst/>
                        </a:rPr>
                        <a:t>) + H</a:t>
                      </a:r>
                      <a:r>
                        <a:rPr lang="lv-LV" sz="1600" baseline="-25000" dirty="0">
                          <a:solidFill>
                            <a:srgbClr val="365F91"/>
                          </a:solidFill>
                          <a:effectLst/>
                        </a:rPr>
                        <a:t>J</a:t>
                      </a:r>
                      <a:r>
                        <a:rPr lang="lv-LV" sz="1600" dirty="0">
                          <a:solidFill>
                            <a:srgbClr val="365F91"/>
                          </a:solidFill>
                          <a:effectLst/>
                        </a:rPr>
                        <a:t> = (8 – 6) + 4 = 6 m</a:t>
                      </a:r>
                      <a:endParaRPr lang="lv-LV" sz="1600" dirty="0">
                        <a:effectLst/>
                        <a:latin typeface="Calibri" panose="020F0502020204030204" pitchFamily="34" charset="0"/>
                        <a:ea typeface="Calibri" panose="020F0502020204030204" pitchFamily="34" charset="0"/>
                        <a:cs typeface="DokChampa" panose="020B0604020202020204" pitchFamily="34" charset="-34"/>
                      </a:endParaRPr>
                    </a:p>
                  </a:txBody>
                  <a:tcPr marL="68580" marR="68580" marT="0" marB="0"/>
                </a:tc>
                <a:extLst>
                  <a:ext uri="{0D108BD9-81ED-4DB2-BD59-A6C34878D82A}">
                    <a16:rowId xmlns:a16="http://schemas.microsoft.com/office/drawing/2014/main" val="1348521619"/>
                  </a:ext>
                </a:extLst>
              </a:tr>
              <a:tr h="1250025">
                <a:tc>
                  <a:txBody>
                    <a:bodyPr/>
                    <a:lstStyle/>
                    <a:p>
                      <a:pPr>
                        <a:lnSpc>
                          <a:spcPct val="115000"/>
                        </a:lnSpc>
                        <a:spcAft>
                          <a:spcPts val="1000"/>
                        </a:spcAft>
                      </a:pPr>
                      <a:r>
                        <a:rPr lang="lv-LV" sz="1600">
                          <a:solidFill>
                            <a:srgbClr val="365F91"/>
                          </a:solidFill>
                          <a:effectLst/>
                        </a:rPr>
                        <a:t>Rezultāts un secinājumi</a:t>
                      </a:r>
                      <a:endParaRPr lang="lv-LV" sz="1600">
                        <a:effectLst/>
                        <a:latin typeface="Calibri" panose="020F0502020204030204" pitchFamily="34" charset="0"/>
                        <a:ea typeface="Calibri" panose="020F0502020204030204" pitchFamily="34" charset="0"/>
                        <a:cs typeface="DokChampa" panose="020B0604020202020204" pitchFamily="34" charset="-34"/>
                      </a:endParaRPr>
                    </a:p>
                  </a:txBody>
                  <a:tcPr marL="68580" marR="68580" marT="0" marB="0"/>
                </a:tc>
                <a:tc>
                  <a:txBody>
                    <a:bodyPr/>
                    <a:lstStyle/>
                    <a:p>
                      <a:pPr>
                        <a:lnSpc>
                          <a:spcPct val="115000"/>
                        </a:lnSpc>
                        <a:spcAft>
                          <a:spcPts val="1000"/>
                        </a:spcAft>
                      </a:pPr>
                      <a:r>
                        <a:rPr lang="lv-LV" sz="1600" dirty="0">
                          <a:solidFill>
                            <a:srgbClr val="365F91"/>
                          </a:solidFill>
                          <a:effectLst/>
                        </a:rPr>
                        <a:t>Minimālais dūmeņa augstums ir 6 m virs jumta kores jeb 12 m no zemes.</a:t>
                      </a:r>
                      <a:endParaRPr lang="lv-LV" sz="1600" dirty="0">
                        <a:effectLst/>
                        <a:latin typeface="Calibri" panose="020F0502020204030204" pitchFamily="34" charset="0"/>
                        <a:ea typeface="Calibri" panose="020F0502020204030204" pitchFamily="34" charset="0"/>
                        <a:cs typeface="DokChampa" panose="020B0604020202020204" pitchFamily="34" charset="-34"/>
                      </a:endParaRPr>
                    </a:p>
                  </a:txBody>
                  <a:tcPr marL="68580" marR="68580" marT="0" marB="0"/>
                </a:tc>
                <a:extLst>
                  <a:ext uri="{0D108BD9-81ED-4DB2-BD59-A6C34878D82A}">
                    <a16:rowId xmlns:a16="http://schemas.microsoft.com/office/drawing/2014/main" val="710318013"/>
                  </a:ext>
                </a:extLst>
              </a:tr>
            </a:tbl>
          </a:graphicData>
        </a:graphic>
      </p:graphicFrame>
      <p:pic>
        <p:nvPicPr>
          <p:cNvPr id="9" name="Picture 8">
            <a:extLst>
              <a:ext uri="{FF2B5EF4-FFF2-40B4-BE49-F238E27FC236}">
                <a16:creationId xmlns:a16="http://schemas.microsoft.com/office/drawing/2014/main" id="{2B6FEA9B-4B62-418D-B4A0-361E01DBD726}"/>
              </a:ext>
            </a:extLst>
          </p:cNvPr>
          <p:cNvPicPr/>
          <p:nvPr/>
        </p:nvPicPr>
        <p:blipFill rotWithShape="1">
          <a:blip r:embed="rId4"/>
          <a:srcRect l="5624"/>
          <a:stretch/>
        </p:blipFill>
        <p:spPr>
          <a:xfrm>
            <a:off x="4907978" y="1773983"/>
            <a:ext cx="4709196" cy="3310033"/>
          </a:xfrm>
          <a:prstGeom prst="rect">
            <a:avLst/>
          </a:prstGeom>
        </p:spPr>
      </p:pic>
    </p:spTree>
    <p:extLst>
      <p:ext uri="{BB962C8B-B14F-4D97-AF65-F5344CB8AC3E}">
        <p14:creationId xmlns:p14="http://schemas.microsoft.com/office/powerpoint/2010/main" val="35117988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668486" y="282576"/>
            <a:ext cx="8186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800" b="1" dirty="0">
                <a:solidFill>
                  <a:schemeClr val="tx1">
                    <a:lumMod val="65000"/>
                    <a:lumOff val="35000"/>
                  </a:schemeClr>
                </a:solidFill>
                <a:latin typeface="+mn-lt"/>
                <a:cs typeface="+mn-cs"/>
              </a:rPr>
              <a:t>Dūmeņa augstums: &lt; 5 MW – piemēri</a:t>
            </a:r>
          </a:p>
        </p:txBody>
      </p:sp>
      <p:sp>
        <p:nvSpPr>
          <p:cNvPr id="5124" name="Content Placeholder 2"/>
          <p:cNvSpPr txBox="1">
            <a:spLocks/>
          </p:cNvSpPr>
          <p:nvPr/>
        </p:nvSpPr>
        <p:spPr bwMode="auto">
          <a:xfrm>
            <a:off x="635793" y="1096703"/>
            <a:ext cx="8186738" cy="551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90000"/>
              </a:lnSpc>
            </a:pPr>
            <a:endParaRPr lang="lv-LV" sz="2000" i="1" dirty="0">
              <a:solidFill>
                <a:schemeClr val="tx2"/>
              </a:solidFill>
            </a:endParaRPr>
          </a:p>
          <a:p>
            <a:pPr>
              <a:lnSpc>
                <a:spcPct val="90000"/>
              </a:lnSpc>
            </a:pPr>
            <a:endParaRPr lang="lv-LV" sz="2000" b="1" i="1" u="sng" dirty="0">
              <a:solidFill>
                <a:schemeClr val="accent6">
                  <a:lumMod val="75000"/>
                </a:schemeClr>
              </a:solidFill>
            </a:endParaRPr>
          </a:p>
          <a:p>
            <a:pPr>
              <a:lnSpc>
                <a:spcPct val="90000"/>
              </a:lnSpc>
            </a:pPr>
            <a:endParaRPr lang="lv-LV" sz="2000" i="1" dirty="0">
              <a:solidFill>
                <a:schemeClr val="tx2"/>
              </a:solidFill>
            </a:endParaRPr>
          </a:p>
          <a:p>
            <a:pPr marL="342900" indent="-342900">
              <a:lnSpc>
                <a:spcPct val="90000"/>
              </a:lnSpc>
              <a:buFont typeface="Arial" panose="020B0604020202020204" pitchFamily="34" charset="0"/>
              <a:buChar char="•"/>
            </a:pPr>
            <a:endParaRPr lang="lv-LV" sz="2400" u="sng" dirty="0">
              <a:solidFill>
                <a:schemeClr val="tx1">
                  <a:lumMod val="65000"/>
                  <a:lumOff val="35000"/>
                </a:schemeClr>
              </a:solidFill>
            </a:endParaRPr>
          </a:p>
        </p:txBody>
      </p:sp>
      <p:sp>
        <p:nvSpPr>
          <p:cNvPr id="2" name="Rectangle 2"/>
          <p:cNvSpPr>
            <a:spLocks noChangeArrowheads="1"/>
          </p:cNvSpPr>
          <p:nvPr/>
        </p:nvSpPr>
        <p:spPr bwMode="auto">
          <a:xfrm>
            <a:off x="0" y="0"/>
            <a:ext cx="9710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a:p>
        </p:txBody>
      </p:sp>
      <p:graphicFrame>
        <p:nvGraphicFramePr>
          <p:cNvPr id="3" name="Table 3">
            <a:extLst>
              <a:ext uri="{FF2B5EF4-FFF2-40B4-BE49-F238E27FC236}">
                <a16:creationId xmlns:a16="http://schemas.microsoft.com/office/drawing/2014/main" id="{411FC2D1-2080-4027-BC35-A8B70C5080A0}"/>
              </a:ext>
            </a:extLst>
          </p:cNvPr>
          <p:cNvGraphicFramePr>
            <a:graphicFrameLocks noGrp="1"/>
          </p:cNvGraphicFramePr>
          <p:nvPr>
            <p:extLst>
              <p:ext uri="{D42A27DB-BD31-4B8C-83A1-F6EECF244321}">
                <p14:modId xmlns:p14="http://schemas.microsoft.com/office/powerpoint/2010/main" val="3721269395"/>
              </p:ext>
            </p:extLst>
          </p:nvPr>
        </p:nvGraphicFramePr>
        <p:xfrm>
          <a:off x="668487" y="1068662"/>
          <a:ext cx="4186882" cy="5703660"/>
        </p:xfrm>
        <a:graphic>
          <a:graphicData uri="http://schemas.openxmlformats.org/drawingml/2006/table">
            <a:tbl>
              <a:tblPr firstRow="1" bandRow="1">
                <a:tableStyleId>{BC89EF96-8CEA-46FF-86C4-4CE0E7609802}</a:tableStyleId>
              </a:tblPr>
              <a:tblGrid>
                <a:gridCol w="911108">
                  <a:extLst>
                    <a:ext uri="{9D8B030D-6E8A-4147-A177-3AD203B41FA5}">
                      <a16:colId xmlns:a16="http://schemas.microsoft.com/office/drawing/2014/main" val="2067295443"/>
                    </a:ext>
                  </a:extLst>
                </a:gridCol>
                <a:gridCol w="3275774">
                  <a:extLst>
                    <a:ext uri="{9D8B030D-6E8A-4147-A177-3AD203B41FA5}">
                      <a16:colId xmlns:a16="http://schemas.microsoft.com/office/drawing/2014/main" val="3522583828"/>
                    </a:ext>
                  </a:extLst>
                </a:gridCol>
              </a:tblGrid>
              <a:tr h="1567200">
                <a:tc>
                  <a:txBody>
                    <a:bodyPr/>
                    <a:lstStyle/>
                    <a:p>
                      <a:pPr>
                        <a:lnSpc>
                          <a:spcPct val="115000"/>
                        </a:lnSpc>
                        <a:spcAft>
                          <a:spcPts val="1000"/>
                        </a:spcAft>
                      </a:pPr>
                      <a:r>
                        <a:rPr lang="lv-LV" sz="1600">
                          <a:solidFill>
                            <a:srgbClr val="365F91"/>
                          </a:solidFill>
                          <a:effectLst/>
                        </a:rPr>
                        <a:t>Sadedzināšanas iekārtas parametri</a:t>
                      </a:r>
                      <a:endParaRPr lang="lv-LV" sz="1600">
                        <a:effectLst/>
                        <a:latin typeface="Calibri" panose="020F0502020204030204" pitchFamily="34" charset="0"/>
                        <a:ea typeface="Calibri" panose="020F0502020204030204" pitchFamily="34" charset="0"/>
                        <a:cs typeface="DokChampa" panose="020B0604020202020204" pitchFamily="34" charset="-34"/>
                      </a:endParaRPr>
                    </a:p>
                  </a:txBody>
                  <a:tcPr marL="68580" marR="68580" marT="0" marB="0"/>
                </a:tc>
                <a:tc>
                  <a:txBody>
                    <a:bodyPr/>
                    <a:lstStyle/>
                    <a:p>
                      <a:pPr>
                        <a:lnSpc>
                          <a:spcPct val="100000"/>
                        </a:lnSpc>
                        <a:spcAft>
                          <a:spcPts val="1000"/>
                        </a:spcAft>
                      </a:pPr>
                      <a:r>
                        <a:rPr lang="lv-LV" sz="1600" dirty="0">
                          <a:solidFill>
                            <a:srgbClr val="365F91"/>
                          </a:solidFill>
                          <a:effectLst/>
                        </a:rPr>
                        <a:t>Kurināmā veids: dabasgāze</a:t>
                      </a:r>
                    </a:p>
                    <a:p>
                      <a:pPr>
                        <a:lnSpc>
                          <a:spcPct val="100000"/>
                        </a:lnSpc>
                        <a:spcAft>
                          <a:spcPts val="1000"/>
                        </a:spcAft>
                      </a:pPr>
                      <a:r>
                        <a:rPr lang="lv-LV" sz="1600" dirty="0">
                          <a:solidFill>
                            <a:srgbClr val="365F91"/>
                          </a:solidFill>
                          <a:effectLst/>
                        </a:rPr>
                        <a:t>Sadedzināšanas iekārtas nominālā ievadītā siltuma jauda: 0,2 MW</a:t>
                      </a:r>
                    </a:p>
                    <a:p>
                      <a:pPr>
                        <a:lnSpc>
                          <a:spcPct val="100000"/>
                        </a:lnSpc>
                        <a:spcAft>
                          <a:spcPts val="1000"/>
                        </a:spcAft>
                      </a:pPr>
                      <a:r>
                        <a:rPr lang="lv-LV" sz="1600" dirty="0">
                          <a:solidFill>
                            <a:srgbClr val="365F91"/>
                          </a:solidFill>
                          <a:effectLst/>
                        </a:rPr>
                        <a:t>Dūmeņa novietojums: 1,5 m līdz 3 m no jumta kores</a:t>
                      </a:r>
                    </a:p>
                  </a:txBody>
                  <a:tcPr marL="68580" marR="68580" marT="0" marB="0"/>
                </a:tc>
                <a:extLst>
                  <a:ext uri="{0D108BD9-81ED-4DB2-BD59-A6C34878D82A}">
                    <a16:rowId xmlns:a16="http://schemas.microsoft.com/office/drawing/2014/main" val="3897014840"/>
                  </a:ext>
                </a:extLst>
              </a:tr>
              <a:tr h="615675">
                <a:tc>
                  <a:txBody>
                    <a:bodyPr/>
                    <a:lstStyle/>
                    <a:p>
                      <a:pPr>
                        <a:lnSpc>
                          <a:spcPct val="115000"/>
                        </a:lnSpc>
                        <a:spcAft>
                          <a:spcPts val="1000"/>
                        </a:spcAft>
                      </a:pPr>
                      <a:r>
                        <a:rPr lang="lv-LV" sz="1600">
                          <a:solidFill>
                            <a:srgbClr val="365F91"/>
                          </a:solidFill>
                          <a:effectLst/>
                        </a:rPr>
                        <a:t>Ietekmes zona</a:t>
                      </a:r>
                      <a:endParaRPr lang="lv-LV" sz="1600">
                        <a:effectLst/>
                        <a:latin typeface="Calibri" panose="020F0502020204030204" pitchFamily="34" charset="0"/>
                        <a:ea typeface="Calibri" panose="020F0502020204030204" pitchFamily="34" charset="0"/>
                        <a:cs typeface="DokChampa" panose="020B0604020202020204" pitchFamily="34" charset="-34"/>
                      </a:endParaRPr>
                    </a:p>
                  </a:txBody>
                  <a:tcPr marL="68580" marR="68580" marT="0" marB="0"/>
                </a:tc>
                <a:tc>
                  <a:txBody>
                    <a:bodyPr/>
                    <a:lstStyle/>
                    <a:p>
                      <a:pPr>
                        <a:lnSpc>
                          <a:spcPct val="115000"/>
                        </a:lnSpc>
                        <a:spcAft>
                          <a:spcPts val="1000"/>
                        </a:spcAft>
                      </a:pPr>
                      <a:r>
                        <a:rPr lang="pt-BR" sz="1600" dirty="0">
                          <a:solidFill>
                            <a:srgbClr val="365F91"/>
                          </a:solidFill>
                          <a:effectLst/>
                        </a:rPr>
                        <a:t>R = 12 m (2. tabula)</a:t>
                      </a:r>
                      <a:endParaRPr lang="lv-LV" sz="1600" dirty="0">
                        <a:effectLst/>
                        <a:latin typeface="Calibri" panose="020F0502020204030204" pitchFamily="34" charset="0"/>
                        <a:ea typeface="Calibri" panose="020F0502020204030204" pitchFamily="34" charset="0"/>
                        <a:cs typeface="DokChampa" panose="020B0604020202020204" pitchFamily="34" charset="-34"/>
                      </a:endParaRPr>
                    </a:p>
                  </a:txBody>
                  <a:tcPr marL="68580" marR="68580" marT="0" marB="0"/>
                </a:tc>
                <a:extLst>
                  <a:ext uri="{0D108BD9-81ED-4DB2-BD59-A6C34878D82A}">
                    <a16:rowId xmlns:a16="http://schemas.microsoft.com/office/drawing/2014/main" val="3116431612"/>
                  </a:ext>
                </a:extLst>
              </a:tr>
              <a:tr h="2085769">
                <a:tc>
                  <a:txBody>
                    <a:bodyPr/>
                    <a:lstStyle/>
                    <a:p>
                      <a:pPr>
                        <a:lnSpc>
                          <a:spcPct val="115000"/>
                        </a:lnSpc>
                        <a:spcAft>
                          <a:spcPts val="1000"/>
                        </a:spcAft>
                      </a:pPr>
                      <a:r>
                        <a:rPr lang="lv-LV" sz="1600" dirty="0">
                          <a:solidFill>
                            <a:srgbClr val="365F91"/>
                          </a:solidFill>
                          <a:effectLst/>
                        </a:rPr>
                        <a:t>Aprēķins</a:t>
                      </a:r>
                      <a:endParaRPr lang="lv-LV" sz="1600" dirty="0">
                        <a:effectLst/>
                        <a:latin typeface="Calibri" panose="020F0502020204030204" pitchFamily="34" charset="0"/>
                        <a:ea typeface="Calibri" panose="020F0502020204030204" pitchFamily="34" charset="0"/>
                        <a:cs typeface="DokChampa" panose="020B0604020202020204" pitchFamily="34" charset="-34"/>
                      </a:endParaRPr>
                    </a:p>
                  </a:txBody>
                  <a:tcPr marL="68580" marR="68580" marT="0" marB="0"/>
                </a:tc>
                <a:tc>
                  <a:txBody>
                    <a:bodyPr/>
                    <a:lstStyle/>
                    <a:p>
                      <a:pPr>
                        <a:lnSpc>
                          <a:spcPct val="100000"/>
                        </a:lnSpc>
                        <a:spcAft>
                          <a:spcPts val="1000"/>
                        </a:spcAft>
                      </a:pPr>
                      <a:r>
                        <a:rPr lang="lv-LV" sz="1550" dirty="0">
                          <a:solidFill>
                            <a:srgbClr val="365F91"/>
                          </a:solidFill>
                          <a:effectLst/>
                        </a:rPr>
                        <a:t>HA = 6 m</a:t>
                      </a:r>
                    </a:p>
                    <a:p>
                      <a:pPr>
                        <a:lnSpc>
                          <a:spcPct val="100000"/>
                        </a:lnSpc>
                        <a:spcAft>
                          <a:spcPts val="1000"/>
                        </a:spcAft>
                      </a:pPr>
                      <a:r>
                        <a:rPr lang="lv-LV" sz="1550" dirty="0">
                          <a:solidFill>
                            <a:srgbClr val="365F91"/>
                          </a:solidFill>
                          <a:effectLst/>
                        </a:rPr>
                        <a:t>HĒka= 5 m (ēkas jumta seguma augstums dūmeņa izvietošanas vietā, jo dūmenis tiek izvietots tuvāk par 3 m no jumta kores)</a:t>
                      </a:r>
                    </a:p>
                    <a:p>
                      <a:pPr>
                        <a:lnSpc>
                          <a:spcPct val="100000"/>
                        </a:lnSpc>
                        <a:spcAft>
                          <a:spcPts val="1000"/>
                        </a:spcAft>
                      </a:pPr>
                      <a:r>
                        <a:rPr lang="lv-LV" sz="1550" dirty="0">
                          <a:solidFill>
                            <a:srgbClr val="365F91"/>
                          </a:solidFill>
                          <a:effectLst/>
                        </a:rPr>
                        <a:t>HJ  =1 m (2. tabula)</a:t>
                      </a:r>
                    </a:p>
                    <a:p>
                      <a:pPr>
                        <a:lnSpc>
                          <a:spcPct val="100000"/>
                        </a:lnSpc>
                        <a:spcAft>
                          <a:spcPts val="1000"/>
                        </a:spcAft>
                      </a:pPr>
                      <a:r>
                        <a:rPr lang="lv-LV" sz="1550" dirty="0">
                          <a:solidFill>
                            <a:srgbClr val="365F91"/>
                          </a:solidFill>
                          <a:effectLst/>
                        </a:rPr>
                        <a:t>HD = (HA – HĒka) + HJ = (6 – 5) + 1 = 2 m</a:t>
                      </a:r>
                    </a:p>
                  </a:txBody>
                  <a:tcPr marL="68580" marR="68580" marT="0" marB="0"/>
                </a:tc>
                <a:extLst>
                  <a:ext uri="{0D108BD9-81ED-4DB2-BD59-A6C34878D82A}">
                    <a16:rowId xmlns:a16="http://schemas.microsoft.com/office/drawing/2014/main" val="1348521619"/>
                  </a:ext>
                </a:extLst>
              </a:tr>
              <a:tr h="1250025">
                <a:tc>
                  <a:txBody>
                    <a:bodyPr/>
                    <a:lstStyle/>
                    <a:p>
                      <a:pPr>
                        <a:lnSpc>
                          <a:spcPct val="115000"/>
                        </a:lnSpc>
                        <a:spcAft>
                          <a:spcPts val="1000"/>
                        </a:spcAft>
                      </a:pPr>
                      <a:r>
                        <a:rPr lang="lv-LV" sz="1600">
                          <a:solidFill>
                            <a:srgbClr val="365F91"/>
                          </a:solidFill>
                          <a:effectLst/>
                        </a:rPr>
                        <a:t>Rezultāts un secinājumi</a:t>
                      </a:r>
                      <a:endParaRPr lang="lv-LV" sz="1600">
                        <a:effectLst/>
                        <a:latin typeface="Calibri" panose="020F0502020204030204" pitchFamily="34" charset="0"/>
                        <a:ea typeface="Calibri" panose="020F0502020204030204" pitchFamily="34" charset="0"/>
                        <a:cs typeface="DokChampa" panose="020B0604020202020204" pitchFamily="34" charset="-34"/>
                      </a:endParaRPr>
                    </a:p>
                  </a:txBody>
                  <a:tcPr marL="68580" marR="68580" marT="0" marB="0"/>
                </a:tc>
                <a:tc>
                  <a:txBody>
                    <a:bodyPr/>
                    <a:lstStyle/>
                    <a:p>
                      <a:pPr>
                        <a:lnSpc>
                          <a:spcPct val="115000"/>
                        </a:lnSpc>
                        <a:spcAft>
                          <a:spcPts val="1000"/>
                        </a:spcAft>
                      </a:pPr>
                      <a:r>
                        <a:rPr lang="lv-LV" sz="1600" dirty="0">
                          <a:solidFill>
                            <a:srgbClr val="365F91"/>
                          </a:solidFill>
                          <a:effectLst/>
                        </a:rPr>
                        <a:t>Minimālais dūmeņa augstums ir 2 m virs ēkas jumta seguma dūmeņa izvietošanas vietā jeb 7 m no zemes.</a:t>
                      </a:r>
                      <a:endParaRPr lang="lv-LV" sz="1600" dirty="0">
                        <a:effectLst/>
                        <a:latin typeface="Calibri" panose="020F0502020204030204" pitchFamily="34" charset="0"/>
                        <a:ea typeface="Calibri" panose="020F0502020204030204" pitchFamily="34" charset="0"/>
                        <a:cs typeface="DokChampa" panose="020B0604020202020204" pitchFamily="34" charset="-34"/>
                      </a:endParaRPr>
                    </a:p>
                  </a:txBody>
                  <a:tcPr marL="68580" marR="68580" marT="0" marB="0"/>
                </a:tc>
                <a:extLst>
                  <a:ext uri="{0D108BD9-81ED-4DB2-BD59-A6C34878D82A}">
                    <a16:rowId xmlns:a16="http://schemas.microsoft.com/office/drawing/2014/main" val="710318013"/>
                  </a:ext>
                </a:extLst>
              </a:tr>
            </a:tbl>
          </a:graphicData>
        </a:graphic>
      </p:graphicFrame>
      <p:pic>
        <p:nvPicPr>
          <p:cNvPr id="10" name="Picture 9">
            <a:extLst>
              <a:ext uri="{FF2B5EF4-FFF2-40B4-BE49-F238E27FC236}">
                <a16:creationId xmlns:a16="http://schemas.microsoft.com/office/drawing/2014/main" id="{C4151CC2-7FC7-4115-AB04-C927B23C8F8F}"/>
              </a:ext>
            </a:extLst>
          </p:cNvPr>
          <p:cNvPicPr/>
          <p:nvPr/>
        </p:nvPicPr>
        <p:blipFill>
          <a:blip r:embed="rId4"/>
          <a:stretch>
            <a:fillRect/>
          </a:stretch>
        </p:blipFill>
        <p:spPr>
          <a:xfrm>
            <a:off x="4880229" y="2151300"/>
            <a:ext cx="4978793" cy="2942453"/>
          </a:xfrm>
          <a:prstGeom prst="rect">
            <a:avLst/>
          </a:prstGeom>
        </p:spPr>
      </p:pic>
    </p:spTree>
    <p:extLst>
      <p:ext uri="{BB962C8B-B14F-4D97-AF65-F5344CB8AC3E}">
        <p14:creationId xmlns:p14="http://schemas.microsoft.com/office/powerpoint/2010/main" val="5751931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668486" y="282576"/>
            <a:ext cx="8186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800" b="1" dirty="0">
                <a:solidFill>
                  <a:schemeClr val="tx1">
                    <a:lumMod val="65000"/>
                    <a:lumOff val="35000"/>
                  </a:schemeClr>
                </a:solidFill>
                <a:latin typeface="+mn-lt"/>
                <a:cs typeface="+mn-cs"/>
              </a:rPr>
              <a:t>Dūmeņa augstums: &lt; 5 MW – piemēri</a:t>
            </a:r>
          </a:p>
        </p:txBody>
      </p:sp>
      <p:sp>
        <p:nvSpPr>
          <p:cNvPr id="5124" name="Content Placeholder 2"/>
          <p:cNvSpPr txBox="1">
            <a:spLocks/>
          </p:cNvSpPr>
          <p:nvPr/>
        </p:nvSpPr>
        <p:spPr bwMode="auto">
          <a:xfrm>
            <a:off x="635793" y="1096703"/>
            <a:ext cx="8186738" cy="551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90000"/>
              </a:lnSpc>
            </a:pPr>
            <a:endParaRPr lang="lv-LV" sz="2000" i="1" dirty="0">
              <a:solidFill>
                <a:schemeClr val="tx2"/>
              </a:solidFill>
            </a:endParaRPr>
          </a:p>
          <a:p>
            <a:pPr>
              <a:lnSpc>
                <a:spcPct val="90000"/>
              </a:lnSpc>
            </a:pPr>
            <a:endParaRPr lang="lv-LV" sz="2000" b="1" i="1" u="sng" dirty="0">
              <a:solidFill>
                <a:schemeClr val="accent6">
                  <a:lumMod val="75000"/>
                </a:schemeClr>
              </a:solidFill>
            </a:endParaRPr>
          </a:p>
          <a:p>
            <a:pPr>
              <a:lnSpc>
                <a:spcPct val="90000"/>
              </a:lnSpc>
            </a:pPr>
            <a:endParaRPr lang="lv-LV" sz="2000" i="1" dirty="0">
              <a:solidFill>
                <a:schemeClr val="tx2"/>
              </a:solidFill>
            </a:endParaRPr>
          </a:p>
          <a:p>
            <a:pPr marL="342900" indent="-342900">
              <a:lnSpc>
                <a:spcPct val="90000"/>
              </a:lnSpc>
              <a:buFont typeface="Arial" panose="020B0604020202020204" pitchFamily="34" charset="0"/>
              <a:buChar char="•"/>
            </a:pPr>
            <a:endParaRPr lang="lv-LV" sz="2400" u="sng" dirty="0">
              <a:solidFill>
                <a:schemeClr val="tx1">
                  <a:lumMod val="65000"/>
                  <a:lumOff val="35000"/>
                </a:schemeClr>
              </a:solidFill>
            </a:endParaRPr>
          </a:p>
        </p:txBody>
      </p:sp>
      <p:sp>
        <p:nvSpPr>
          <p:cNvPr id="2" name="Rectangle 2"/>
          <p:cNvSpPr>
            <a:spLocks noChangeArrowheads="1"/>
          </p:cNvSpPr>
          <p:nvPr/>
        </p:nvSpPr>
        <p:spPr bwMode="auto">
          <a:xfrm>
            <a:off x="0" y="0"/>
            <a:ext cx="9710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a:p>
        </p:txBody>
      </p:sp>
      <p:graphicFrame>
        <p:nvGraphicFramePr>
          <p:cNvPr id="3" name="Table 3">
            <a:extLst>
              <a:ext uri="{FF2B5EF4-FFF2-40B4-BE49-F238E27FC236}">
                <a16:creationId xmlns:a16="http://schemas.microsoft.com/office/drawing/2014/main" id="{411FC2D1-2080-4027-BC35-A8B70C5080A0}"/>
              </a:ext>
            </a:extLst>
          </p:cNvPr>
          <p:cNvGraphicFramePr>
            <a:graphicFrameLocks noGrp="1"/>
          </p:cNvGraphicFramePr>
          <p:nvPr>
            <p:extLst>
              <p:ext uri="{D42A27DB-BD31-4B8C-83A1-F6EECF244321}">
                <p14:modId xmlns:p14="http://schemas.microsoft.com/office/powerpoint/2010/main" val="4143436963"/>
              </p:ext>
            </p:extLst>
          </p:nvPr>
        </p:nvGraphicFramePr>
        <p:xfrm>
          <a:off x="668487" y="1196752"/>
          <a:ext cx="4402906" cy="5496199"/>
        </p:xfrm>
        <a:graphic>
          <a:graphicData uri="http://schemas.openxmlformats.org/drawingml/2006/table">
            <a:tbl>
              <a:tblPr firstRow="1" bandRow="1">
                <a:tableStyleId>{BC89EF96-8CEA-46FF-86C4-4CE0E7609802}</a:tableStyleId>
              </a:tblPr>
              <a:tblGrid>
                <a:gridCol w="1146805">
                  <a:extLst>
                    <a:ext uri="{9D8B030D-6E8A-4147-A177-3AD203B41FA5}">
                      <a16:colId xmlns:a16="http://schemas.microsoft.com/office/drawing/2014/main" val="2067295443"/>
                    </a:ext>
                  </a:extLst>
                </a:gridCol>
                <a:gridCol w="3256101">
                  <a:extLst>
                    <a:ext uri="{9D8B030D-6E8A-4147-A177-3AD203B41FA5}">
                      <a16:colId xmlns:a16="http://schemas.microsoft.com/office/drawing/2014/main" val="3522583828"/>
                    </a:ext>
                  </a:extLst>
                </a:gridCol>
              </a:tblGrid>
              <a:tr h="1656184">
                <a:tc>
                  <a:txBody>
                    <a:bodyPr/>
                    <a:lstStyle/>
                    <a:p>
                      <a:pPr>
                        <a:lnSpc>
                          <a:spcPct val="115000"/>
                        </a:lnSpc>
                        <a:spcAft>
                          <a:spcPts val="1000"/>
                        </a:spcAft>
                      </a:pPr>
                      <a:r>
                        <a:rPr lang="lv-LV" sz="1600" dirty="0">
                          <a:solidFill>
                            <a:srgbClr val="365F91"/>
                          </a:solidFill>
                          <a:effectLst/>
                        </a:rPr>
                        <a:t>Sadedzināšanas iekārtas parametri</a:t>
                      </a:r>
                      <a:endParaRPr lang="lv-LV" sz="1600" dirty="0">
                        <a:effectLst/>
                        <a:latin typeface="Calibri" panose="020F0502020204030204" pitchFamily="34" charset="0"/>
                        <a:ea typeface="Calibri" panose="020F0502020204030204" pitchFamily="34" charset="0"/>
                        <a:cs typeface="DokChampa" panose="020B0604020202020204" pitchFamily="34" charset="-34"/>
                      </a:endParaRPr>
                    </a:p>
                  </a:txBody>
                  <a:tcPr marL="68580" marR="68580" marT="0" marB="0"/>
                </a:tc>
                <a:tc>
                  <a:txBody>
                    <a:bodyPr/>
                    <a:lstStyle/>
                    <a:p>
                      <a:pPr>
                        <a:lnSpc>
                          <a:spcPct val="100000"/>
                        </a:lnSpc>
                        <a:spcAft>
                          <a:spcPts val="1000"/>
                        </a:spcAft>
                      </a:pPr>
                      <a:r>
                        <a:rPr lang="lv-LV" sz="1600" dirty="0">
                          <a:solidFill>
                            <a:srgbClr val="365F91"/>
                          </a:solidFill>
                          <a:effectLst/>
                        </a:rPr>
                        <a:t>Kurināmā veids: biomasa</a:t>
                      </a:r>
                    </a:p>
                    <a:p>
                      <a:pPr>
                        <a:lnSpc>
                          <a:spcPct val="100000"/>
                        </a:lnSpc>
                        <a:spcAft>
                          <a:spcPts val="1000"/>
                        </a:spcAft>
                      </a:pPr>
                      <a:r>
                        <a:rPr lang="lv-LV" sz="1600" dirty="0">
                          <a:solidFill>
                            <a:srgbClr val="365F91"/>
                          </a:solidFill>
                          <a:effectLst/>
                        </a:rPr>
                        <a:t>Sadedzināšanas iekārtas nominālā ievadītā siltuma jauda: 0,5 MW</a:t>
                      </a:r>
                    </a:p>
                    <a:p>
                      <a:pPr>
                        <a:lnSpc>
                          <a:spcPct val="100000"/>
                        </a:lnSpc>
                        <a:spcAft>
                          <a:spcPts val="1000"/>
                        </a:spcAft>
                      </a:pPr>
                      <a:r>
                        <a:rPr lang="lv-LV" sz="1600" dirty="0">
                          <a:solidFill>
                            <a:srgbClr val="365F91"/>
                          </a:solidFill>
                          <a:effectLst/>
                        </a:rPr>
                        <a:t>Dūmeņa izvietojums: uz plakana ēkas jumta</a:t>
                      </a:r>
                    </a:p>
                  </a:txBody>
                  <a:tcPr marL="68580" marR="68580" marT="0" marB="0"/>
                </a:tc>
                <a:extLst>
                  <a:ext uri="{0D108BD9-81ED-4DB2-BD59-A6C34878D82A}">
                    <a16:rowId xmlns:a16="http://schemas.microsoft.com/office/drawing/2014/main" val="3897014840"/>
                  </a:ext>
                </a:extLst>
              </a:tr>
              <a:tr h="615675">
                <a:tc>
                  <a:txBody>
                    <a:bodyPr/>
                    <a:lstStyle/>
                    <a:p>
                      <a:pPr>
                        <a:lnSpc>
                          <a:spcPct val="115000"/>
                        </a:lnSpc>
                        <a:spcAft>
                          <a:spcPts val="1000"/>
                        </a:spcAft>
                      </a:pPr>
                      <a:r>
                        <a:rPr lang="lv-LV" sz="1600">
                          <a:solidFill>
                            <a:srgbClr val="365F91"/>
                          </a:solidFill>
                          <a:effectLst/>
                        </a:rPr>
                        <a:t>Ietekmes zona</a:t>
                      </a:r>
                      <a:endParaRPr lang="lv-LV" sz="1600">
                        <a:effectLst/>
                        <a:latin typeface="Calibri" panose="020F0502020204030204" pitchFamily="34" charset="0"/>
                        <a:ea typeface="Calibri" panose="020F0502020204030204" pitchFamily="34" charset="0"/>
                        <a:cs typeface="DokChampa" panose="020B0604020202020204" pitchFamily="34" charset="-34"/>
                      </a:endParaRPr>
                    </a:p>
                  </a:txBody>
                  <a:tcPr marL="68580" marR="68580" marT="0" marB="0"/>
                </a:tc>
                <a:tc>
                  <a:txBody>
                    <a:bodyPr/>
                    <a:lstStyle/>
                    <a:p>
                      <a:pPr>
                        <a:lnSpc>
                          <a:spcPct val="115000"/>
                        </a:lnSpc>
                        <a:spcAft>
                          <a:spcPts val="1000"/>
                        </a:spcAft>
                      </a:pPr>
                      <a:r>
                        <a:rPr lang="pt-BR" sz="1600" dirty="0">
                          <a:solidFill>
                            <a:srgbClr val="365F91"/>
                          </a:solidFill>
                          <a:effectLst/>
                        </a:rPr>
                        <a:t>R = 33 m (1. tabula)</a:t>
                      </a:r>
                      <a:endParaRPr lang="lv-LV" sz="1600" dirty="0">
                        <a:effectLst/>
                        <a:latin typeface="Calibri" panose="020F0502020204030204" pitchFamily="34" charset="0"/>
                        <a:ea typeface="Calibri" panose="020F0502020204030204" pitchFamily="34" charset="0"/>
                        <a:cs typeface="DokChampa" panose="020B0604020202020204" pitchFamily="34" charset="-34"/>
                      </a:endParaRPr>
                    </a:p>
                  </a:txBody>
                  <a:tcPr marL="68580" marR="68580" marT="0" marB="0"/>
                </a:tc>
                <a:extLst>
                  <a:ext uri="{0D108BD9-81ED-4DB2-BD59-A6C34878D82A}">
                    <a16:rowId xmlns:a16="http://schemas.microsoft.com/office/drawing/2014/main" val="3116431612"/>
                  </a:ext>
                </a:extLst>
              </a:tr>
              <a:tr h="1667866">
                <a:tc>
                  <a:txBody>
                    <a:bodyPr/>
                    <a:lstStyle/>
                    <a:p>
                      <a:pPr>
                        <a:lnSpc>
                          <a:spcPct val="115000"/>
                        </a:lnSpc>
                        <a:spcAft>
                          <a:spcPts val="1000"/>
                        </a:spcAft>
                      </a:pPr>
                      <a:r>
                        <a:rPr lang="lv-LV" sz="1600" dirty="0">
                          <a:solidFill>
                            <a:srgbClr val="365F91"/>
                          </a:solidFill>
                          <a:effectLst/>
                        </a:rPr>
                        <a:t>Aprēķins</a:t>
                      </a:r>
                      <a:endParaRPr lang="lv-LV" sz="1600" dirty="0">
                        <a:effectLst/>
                        <a:latin typeface="Calibri" panose="020F0502020204030204" pitchFamily="34" charset="0"/>
                        <a:ea typeface="Calibri" panose="020F0502020204030204" pitchFamily="34" charset="0"/>
                        <a:cs typeface="DokChampa" panose="020B0604020202020204" pitchFamily="34" charset="-34"/>
                      </a:endParaRPr>
                    </a:p>
                  </a:txBody>
                  <a:tcPr marL="68580" marR="68580" marT="0" marB="0"/>
                </a:tc>
                <a:tc>
                  <a:txBody>
                    <a:bodyPr/>
                    <a:lstStyle/>
                    <a:p>
                      <a:pPr>
                        <a:lnSpc>
                          <a:spcPct val="100000"/>
                        </a:lnSpc>
                        <a:spcAft>
                          <a:spcPts val="1000"/>
                        </a:spcAft>
                      </a:pPr>
                      <a:r>
                        <a:rPr lang="lv-LV" sz="1550" dirty="0">
                          <a:solidFill>
                            <a:srgbClr val="365F91"/>
                          </a:solidFill>
                          <a:effectLst/>
                        </a:rPr>
                        <a:t>HA = 6 m</a:t>
                      </a:r>
                    </a:p>
                    <a:p>
                      <a:pPr>
                        <a:lnSpc>
                          <a:spcPct val="100000"/>
                        </a:lnSpc>
                        <a:spcAft>
                          <a:spcPts val="1000"/>
                        </a:spcAft>
                      </a:pPr>
                      <a:r>
                        <a:rPr lang="lv-LV" sz="1550" dirty="0">
                          <a:solidFill>
                            <a:srgbClr val="365F91"/>
                          </a:solidFill>
                          <a:effectLst/>
                        </a:rPr>
                        <a:t>HĒka= 12 m (ēkas jumta seguma augstums dūmeņa izvietošanas vietā)</a:t>
                      </a:r>
                    </a:p>
                    <a:p>
                      <a:pPr>
                        <a:lnSpc>
                          <a:spcPct val="100000"/>
                        </a:lnSpc>
                        <a:spcAft>
                          <a:spcPts val="1000"/>
                        </a:spcAft>
                      </a:pPr>
                      <a:r>
                        <a:rPr lang="lv-LV" sz="1550" dirty="0">
                          <a:solidFill>
                            <a:srgbClr val="365F91"/>
                          </a:solidFill>
                          <a:effectLst/>
                        </a:rPr>
                        <a:t>HJ  = 5 m (1. tabula)</a:t>
                      </a:r>
                    </a:p>
                    <a:p>
                      <a:pPr>
                        <a:lnSpc>
                          <a:spcPct val="100000"/>
                        </a:lnSpc>
                        <a:spcAft>
                          <a:spcPts val="1000"/>
                        </a:spcAft>
                      </a:pPr>
                      <a:r>
                        <a:rPr lang="lv-LV" sz="1550" dirty="0">
                          <a:solidFill>
                            <a:srgbClr val="365F91"/>
                          </a:solidFill>
                          <a:effectLst/>
                        </a:rPr>
                        <a:t>HD = (HA – HĒka) + HJ = (6 – 12) + 5 = </a:t>
                      </a:r>
                    </a:p>
                    <a:p>
                      <a:pPr>
                        <a:lnSpc>
                          <a:spcPct val="100000"/>
                        </a:lnSpc>
                        <a:spcAft>
                          <a:spcPts val="1000"/>
                        </a:spcAft>
                      </a:pPr>
                      <a:r>
                        <a:rPr lang="lv-LV" sz="1550" dirty="0">
                          <a:solidFill>
                            <a:srgbClr val="365F91"/>
                          </a:solidFill>
                          <a:effectLst/>
                        </a:rPr>
                        <a:t>-1 m</a:t>
                      </a:r>
                    </a:p>
                  </a:txBody>
                  <a:tcPr marL="68580" marR="68580" marT="0" marB="0"/>
                </a:tc>
                <a:extLst>
                  <a:ext uri="{0D108BD9-81ED-4DB2-BD59-A6C34878D82A}">
                    <a16:rowId xmlns:a16="http://schemas.microsoft.com/office/drawing/2014/main" val="1348521619"/>
                  </a:ext>
                </a:extLst>
              </a:tr>
              <a:tr h="1250025">
                <a:tc>
                  <a:txBody>
                    <a:bodyPr/>
                    <a:lstStyle/>
                    <a:p>
                      <a:pPr>
                        <a:lnSpc>
                          <a:spcPct val="115000"/>
                        </a:lnSpc>
                        <a:spcAft>
                          <a:spcPts val="1000"/>
                        </a:spcAft>
                      </a:pPr>
                      <a:r>
                        <a:rPr lang="lv-LV" sz="1600">
                          <a:solidFill>
                            <a:srgbClr val="365F91"/>
                          </a:solidFill>
                          <a:effectLst/>
                        </a:rPr>
                        <a:t>Rezultāts un secinājumi</a:t>
                      </a:r>
                      <a:endParaRPr lang="lv-LV" sz="1600">
                        <a:effectLst/>
                        <a:latin typeface="Calibri" panose="020F0502020204030204" pitchFamily="34" charset="0"/>
                        <a:ea typeface="Calibri" panose="020F0502020204030204" pitchFamily="34" charset="0"/>
                        <a:cs typeface="DokChampa" panose="020B0604020202020204" pitchFamily="34" charset="-34"/>
                      </a:endParaRPr>
                    </a:p>
                  </a:txBody>
                  <a:tcPr marL="68580" marR="68580" marT="0" marB="0"/>
                </a:tc>
                <a:tc>
                  <a:txBody>
                    <a:bodyPr/>
                    <a:lstStyle/>
                    <a:p>
                      <a:pPr>
                        <a:lnSpc>
                          <a:spcPct val="115000"/>
                        </a:lnSpc>
                        <a:spcAft>
                          <a:spcPts val="1000"/>
                        </a:spcAft>
                      </a:pPr>
                      <a:r>
                        <a:rPr lang="lv-LV" sz="1500" dirty="0">
                          <a:solidFill>
                            <a:srgbClr val="365F91"/>
                          </a:solidFill>
                          <a:effectLst/>
                        </a:rPr>
                        <a:t>Šādā gadījumā atbilstoši MK noteikumu Nr. 17 73. punktam jāievēro vispārīgās prasības par dūmeņa augstumu, proti, minimālais dūmeņa augstums ir 0,5 m virs jumta seguma. </a:t>
                      </a:r>
                      <a:endParaRPr lang="lv-LV" sz="1500" dirty="0">
                        <a:effectLst/>
                        <a:latin typeface="Calibri" panose="020F0502020204030204" pitchFamily="34" charset="0"/>
                        <a:ea typeface="Calibri" panose="020F0502020204030204" pitchFamily="34" charset="0"/>
                        <a:cs typeface="DokChampa" panose="020B0604020202020204" pitchFamily="34" charset="-34"/>
                      </a:endParaRPr>
                    </a:p>
                  </a:txBody>
                  <a:tcPr marL="68580" marR="68580" marT="0" marB="0"/>
                </a:tc>
                <a:extLst>
                  <a:ext uri="{0D108BD9-81ED-4DB2-BD59-A6C34878D82A}">
                    <a16:rowId xmlns:a16="http://schemas.microsoft.com/office/drawing/2014/main" val="710318013"/>
                  </a:ext>
                </a:extLst>
              </a:tr>
            </a:tbl>
          </a:graphicData>
        </a:graphic>
      </p:graphicFrame>
      <p:pic>
        <p:nvPicPr>
          <p:cNvPr id="9" name="Picture 8">
            <a:extLst>
              <a:ext uri="{FF2B5EF4-FFF2-40B4-BE49-F238E27FC236}">
                <a16:creationId xmlns:a16="http://schemas.microsoft.com/office/drawing/2014/main" id="{F948C178-EA59-47CF-9255-CEC7575EEBF7}"/>
              </a:ext>
            </a:extLst>
          </p:cNvPr>
          <p:cNvPicPr/>
          <p:nvPr/>
        </p:nvPicPr>
        <p:blipFill>
          <a:blip r:embed="rId4"/>
          <a:stretch>
            <a:fillRect/>
          </a:stretch>
        </p:blipFill>
        <p:spPr>
          <a:xfrm>
            <a:off x="4933463" y="2322274"/>
            <a:ext cx="5106481" cy="3014106"/>
          </a:xfrm>
          <a:prstGeom prst="rect">
            <a:avLst/>
          </a:prstGeom>
        </p:spPr>
      </p:pic>
    </p:spTree>
    <p:extLst>
      <p:ext uri="{BB962C8B-B14F-4D97-AF65-F5344CB8AC3E}">
        <p14:creationId xmlns:p14="http://schemas.microsoft.com/office/powerpoint/2010/main" val="37589535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668486" y="282576"/>
            <a:ext cx="8186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800" b="1" dirty="0">
                <a:solidFill>
                  <a:schemeClr val="tx1">
                    <a:lumMod val="65000"/>
                    <a:lumOff val="35000"/>
                  </a:schemeClr>
                </a:solidFill>
                <a:latin typeface="+mn-lt"/>
                <a:cs typeface="+mn-cs"/>
              </a:rPr>
              <a:t>Dūmeņa augstums: &lt; 5 MW – piemēri</a:t>
            </a:r>
          </a:p>
        </p:txBody>
      </p:sp>
      <p:sp>
        <p:nvSpPr>
          <p:cNvPr id="5124" name="Content Placeholder 2"/>
          <p:cNvSpPr txBox="1">
            <a:spLocks/>
          </p:cNvSpPr>
          <p:nvPr/>
        </p:nvSpPr>
        <p:spPr bwMode="auto">
          <a:xfrm>
            <a:off x="635793" y="1096703"/>
            <a:ext cx="8186738" cy="551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90000"/>
              </a:lnSpc>
            </a:pPr>
            <a:endParaRPr lang="lv-LV" sz="2000" i="1" dirty="0">
              <a:solidFill>
                <a:schemeClr val="tx2"/>
              </a:solidFill>
            </a:endParaRPr>
          </a:p>
          <a:p>
            <a:pPr>
              <a:lnSpc>
                <a:spcPct val="90000"/>
              </a:lnSpc>
            </a:pPr>
            <a:endParaRPr lang="lv-LV" sz="2000" b="1" i="1" u="sng" dirty="0">
              <a:solidFill>
                <a:schemeClr val="accent6">
                  <a:lumMod val="75000"/>
                </a:schemeClr>
              </a:solidFill>
            </a:endParaRPr>
          </a:p>
          <a:p>
            <a:pPr>
              <a:lnSpc>
                <a:spcPct val="90000"/>
              </a:lnSpc>
            </a:pPr>
            <a:endParaRPr lang="lv-LV" sz="2000" i="1" dirty="0">
              <a:solidFill>
                <a:schemeClr val="tx2"/>
              </a:solidFill>
            </a:endParaRPr>
          </a:p>
          <a:p>
            <a:pPr marL="342900" indent="-342900">
              <a:lnSpc>
                <a:spcPct val="90000"/>
              </a:lnSpc>
              <a:buFont typeface="Arial" panose="020B0604020202020204" pitchFamily="34" charset="0"/>
              <a:buChar char="•"/>
            </a:pPr>
            <a:endParaRPr lang="lv-LV" sz="2400" u="sng" dirty="0">
              <a:solidFill>
                <a:schemeClr val="tx1">
                  <a:lumMod val="65000"/>
                  <a:lumOff val="35000"/>
                </a:schemeClr>
              </a:solidFill>
            </a:endParaRPr>
          </a:p>
        </p:txBody>
      </p:sp>
      <p:sp>
        <p:nvSpPr>
          <p:cNvPr id="2" name="Rectangle 2"/>
          <p:cNvSpPr>
            <a:spLocks noChangeArrowheads="1"/>
          </p:cNvSpPr>
          <p:nvPr/>
        </p:nvSpPr>
        <p:spPr bwMode="auto">
          <a:xfrm>
            <a:off x="0" y="0"/>
            <a:ext cx="9710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a:p>
        </p:txBody>
      </p:sp>
      <p:graphicFrame>
        <p:nvGraphicFramePr>
          <p:cNvPr id="3" name="Table 3">
            <a:extLst>
              <a:ext uri="{FF2B5EF4-FFF2-40B4-BE49-F238E27FC236}">
                <a16:creationId xmlns:a16="http://schemas.microsoft.com/office/drawing/2014/main" id="{411FC2D1-2080-4027-BC35-A8B70C5080A0}"/>
              </a:ext>
            </a:extLst>
          </p:cNvPr>
          <p:cNvGraphicFramePr>
            <a:graphicFrameLocks noGrp="1"/>
          </p:cNvGraphicFramePr>
          <p:nvPr>
            <p:extLst>
              <p:ext uri="{D42A27DB-BD31-4B8C-83A1-F6EECF244321}">
                <p14:modId xmlns:p14="http://schemas.microsoft.com/office/powerpoint/2010/main" val="1882003124"/>
              </p:ext>
            </p:extLst>
          </p:nvPr>
        </p:nvGraphicFramePr>
        <p:xfrm>
          <a:off x="668487" y="1196752"/>
          <a:ext cx="4402906" cy="5372379"/>
        </p:xfrm>
        <a:graphic>
          <a:graphicData uri="http://schemas.openxmlformats.org/drawingml/2006/table">
            <a:tbl>
              <a:tblPr firstRow="1" bandRow="1">
                <a:tableStyleId>{BC89EF96-8CEA-46FF-86C4-4CE0E7609802}</a:tableStyleId>
              </a:tblPr>
              <a:tblGrid>
                <a:gridCol w="1146805">
                  <a:extLst>
                    <a:ext uri="{9D8B030D-6E8A-4147-A177-3AD203B41FA5}">
                      <a16:colId xmlns:a16="http://schemas.microsoft.com/office/drawing/2014/main" val="2067295443"/>
                    </a:ext>
                  </a:extLst>
                </a:gridCol>
                <a:gridCol w="3256101">
                  <a:extLst>
                    <a:ext uri="{9D8B030D-6E8A-4147-A177-3AD203B41FA5}">
                      <a16:colId xmlns:a16="http://schemas.microsoft.com/office/drawing/2014/main" val="3522583828"/>
                    </a:ext>
                  </a:extLst>
                </a:gridCol>
              </a:tblGrid>
              <a:tr h="1296144">
                <a:tc>
                  <a:txBody>
                    <a:bodyPr/>
                    <a:lstStyle/>
                    <a:p>
                      <a:pPr>
                        <a:lnSpc>
                          <a:spcPct val="115000"/>
                        </a:lnSpc>
                        <a:spcAft>
                          <a:spcPts val="1000"/>
                        </a:spcAft>
                      </a:pPr>
                      <a:r>
                        <a:rPr lang="lv-LV" sz="1600" dirty="0">
                          <a:solidFill>
                            <a:srgbClr val="365F91"/>
                          </a:solidFill>
                          <a:effectLst/>
                        </a:rPr>
                        <a:t>Sadedzināšanas iekārtas parametri</a:t>
                      </a:r>
                      <a:endParaRPr lang="lv-LV" sz="1600" dirty="0">
                        <a:effectLst/>
                        <a:latin typeface="Calibri" panose="020F0502020204030204" pitchFamily="34" charset="0"/>
                        <a:ea typeface="Calibri" panose="020F0502020204030204" pitchFamily="34" charset="0"/>
                        <a:cs typeface="DokChampa" panose="020B0604020202020204" pitchFamily="34" charset="-34"/>
                      </a:endParaRPr>
                    </a:p>
                  </a:txBody>
                  <a:tcPr marL="68580" marR="68580" marT="0" marB="0"/>
                </a:tc>
                <a:tc>
                  <a:txBody>
                    <a:bodyPr/>
                    <a:lstStyle/>
                    <a:p>
                      <a:pPr>
                        <a:lnSpc>
                          <a:spcPct val="100000"/>
                        </a:lnSpc>
                        <a:spcAft>
                          <a:spcPts val="1000"/>
                        </a:spcAft>
                      </a:pPr>
                      <a:r>
                        <a:rPr lang="lv-LV" sz="1600" dirty="0">
                          <a:solidFill>
                            <a:srgbClr val="365F91"/>
                          </a:solidFill>
                          <a:effectLst/>
                        </a:rPr>
                        <a:t>Kurināmā veids: biomasa</a:t>
                      </a:r>
                    </a:p>
                    <a:p>
                      <a:pPr>
                        <a:lnSpc>
                          <a:spcPct val="100000"/>
                        </a:lnSpc>
                        <a:spcAft>
                          <a:spcPts val="1000"/>
                        </a:spcAft>
                      </a:pPr>
                      <a:r>
                        <a:rPr lang="lv-LV" sz="1600" dirty="0">
                          <a:solidFill>
                            <a:srgbClr val="365F91"/>
                          </a:solidFill>
                          <a:effectLst/>
                        </a:rPr>
                        <a:t>Sadedzināšanas iekārtas nominālā ievadītā siltuma jauda: 1,1 MW</a:t>
                      </a:r>
                    </a:p>
                    <a:p>
                      <a:pPr>
                        <a:lnSpc>
                          <a:spcPct val="100000"/>
                        </a:lnSpc>
                        <a:spcAft>
                          <a:spcPts val="1000"/>
                        </a:spcAft>
                      </a:pPr>
                      <a:r>
                        <a:rPr lang="lv-LV" sz="1600" dirty="0">
                          <a:solidFill>
                            <a:srgbClr val="365F91"/>
                          </a:solidFill>
                          <a:effectLst/>
                        </a:rPr>
                        <a:t>Dūmeņa novietojums: līdzās ēkai</a:t>
                      </a:r>
                    </a:p>
                  </a:txBody>
                  <a:tcPr marL="68580" marR="68580" marT="0" marB="0"/>
                </a:tc>
                <a:extLst>
                  <a:ext uri="{0D108BD9-81ED-4DB2-BD59-A6C34878D82A}">
                    <a16:rowId xmlns:a16="http://schemas.microsoft.com/office/drawing/2014/main" val="3897014840"/>
                  </a:ext>
                </a:extLst>
              </a:tr>
              <a:tr h="615675">
                <a:tc>
                  <a:txBody>
                    <a:bodyPr/>
                    <a:lstStyle/>
                    <a:p>
                      <a:pPr>
                        <a:lnSpc>
                          <a:spcPct val="115000"/>
                        </a:lnSpc>
                        <a:spcAft>
                          <a:spcPts val="1000"/>
                        </a:spcAft>
                      </a:pPr>
                      <a:r>
                        <a:rPr lang="lv-LV" sz="1600">
                          <a:solidFill>
                            <a:srgbClr val="365F91"/>
                          </a:solidFill>
                          <a:effectLst/>
                        </a:rPr>
                        <a:t>Ietekmes zona</a:t>
                      </a:r>
                      <a:endParaRPr lang="lv-LV" sz="1600">
                        <a:effectLst/>
                        <a:latin typeface="Calibri" panose="020F0502020204030204" pitchFamily="34" charset="0"/>
                        <a:ea typeface="Calibri" panose="020F0502020204030204" pitchFamily="34" charset="0"/>
                        <a:cs typeface="DokChampa" panose="020B0604020202020204" pitchFamily="34" charset="-34"/>
                      </a:endParaRPr>
                    </a:p>
                  </a:txBody>
                  <a:tcPr marL="68580" marR="68580" marT="0" marB="0"/>
                </a:tc>
                <a:tc>
                  <a:txBody>
                    <a:bodyPr/>
                    <a:lstStyle/>
                    <a:p>
                      <a:pPr>
                        <a:lnSpc>
                          <a:spcPct val="115000"/>
                        </a:lnSpc>
                        <a:spcAft>
                          <a:spcPts val="1000"/>
                        </a:spcAft>
                      </a:pPr>
                      <a:r>
                        <a:rPr lang="pt-BR" sz="1600" dirty="0">
                          <a:solidFill>
                            <a:srgbClr val="365F91"/>
                          </a:solidFill>
                          <a:effectLst/>
                        </a:rPr>
                        <a:t>R = 51 m (1. tabula)</a:t>
                      </a:r>
                      <a:endParaRPr lang="lv-LV" sz="1600" dirty="0">
                        <a:effectLst/>
                        <a:latin typeface="Calibri" panose="020F0502020204030204" pitchFamily="34" charset="0"/>
                        <a:ea typeface="Calibri" panose="020F0502020204030204" pitchFamily="34" charset="0"/>
                        <a:cs typeface="DokChampa" panose="020B0604020202020204" pitchFamily="34" charset="-34"/>
                      </a:endParaRPr>
                    </a:p>
                  </a:txBody>
                  <a:tcPr marL="68580" marR="68580" marT="0" marB="0"/>
                </a:tc>
                <a:extLst>
                  <a:ext uri="{0D108BD9-81ED-4DB2-BD59-A6C34878D82A}">
                    <a16:rowId xmlns:a16="http://schemas.microsoft.com/office/drawing/2014/main" val="3116431612"/>
                  </a:ext>
                </a:extLst>
              </a:tr>
              <a:tr h="1667866">
                <a:tc>
                  <a:txBody>
                    <a:bodyPr/>
                    <a:lstStyle/>
                    <a:p>
                      <a:pPr>
                        <a:lnSpc>
                          <a:spcPct val="115000"/>
                        </a:lnSpc>
                        <a:spcAft>
                          <a:spcPts val="1000"/>
                        </a:spcAft>
                      </a:pPr>
                      <a:r>
                        <a:rPr lang="lv-LV" sz="1600" dirty="0">
                          <a:solidFill>
                            <a:srgbClr val="365F91"/>
                          </a:solidFill>
                          <a:effectLst/>
                        </a:rPr>
                        <a:t>Aprēķins</a:t>
                      </a:r>
                      <a:endParaRPr lang="lv-LV" sz="1600" dirty="0">
                        <a:effectLst/>
                        <a:latin typeface="Calibri" panose="020F0502020204030204" pitchFamily="34" charset="0"/>
                        <a:ea typeface="Calibri" panose="020F0502020204030204" pitchFamily="34" charset="0"/>
                        <a:cs typeface="DokChampa" panose="020B0604020202020204" pitchFamily="34" charset="-34"/>
                      </a:endParaRPr>
                    </a:p>
                  </a:txBody>
                  <a:tcPr marL="68580" marR="68580" marT="0" marB="0"/>
                </a:tc>
                <a:tc>
                  <a:txBody>
                    <a:bodyPr/>
                    <a:lstStyle/>
                    <a:p>
                      <a:pPr>
                        <a:lnSpc>
                          <a:spcPct val="100000"/>
                        </a:lnSpc>
                        <a:spcAft>
                          <a:spcPts val="1000"/>
                        </a:spcAft>
                      </a:pPr>
                      <a:r>
                        <a:rPr lang="lv-LV" sz="1550" dirty="0">
                          <a:solidFill>
                            <a:srgbClr val="365F91"/>
                          </a:solidFill>
                          <a:effectLst/>
                        </a:rPr>
                        <a:t>HA = 8 m</a:t>
                      </a:r>
                    </a:p>
                    <a:p>
                      <a:pPr>
                        <a:lnSpc>
                          <a:spcPct val="100000"/>
                        </a:lnSpc>
                        <a:spcAft>
                          <a:spcPts val="1000"/>
                        </a:spcAft>
                      </a:pPr>
                      <a:r>
                        <a:rPr lang="lv-LV" sz="1550" dirty="0">
                          <a:solidFill>
                            <a:srgbClr val="365F91"/>
                          </a:solidFill>
                          <a:effectLst/>
                        </a:rPr>
                        <a:t>HĒka= 6 m (ēkas jumta kores augstums, jo dūmenis tiek izvietots līdzās ēkai)</a:t>
                      </a:r>
                    </a:p>
                    <a:p>
                      <a:pPr>
                        <a:lnSpc>
                          <a:spcPct val="100000"/>
                        </a:lnSpc>
                        <a:spcAft>
                          <a:spcPts val="1000"/>
                        </a:spcAft>
                      </a:pPr>
                      <a:r>
                        <a:rPr lang="lv-LV" sz="1550" dirty="0">
                          <a:solidFill>
                            <a:srgbClr val="365F91"/>
                          </a:solidFill>
                          <a:effectLst/>
                        </a:rPr>
                        <a:t>HJ  = 6 m (1. tabula)</a:t>
                      </a:r>
                    </a:p>
                    <a:p>
                      <a:pPr>
                        <a:lnSpc>
                          <a:spcPct val="100000"/>
                        </a:lnSpc>
                        <a:spcAft>
                          <a:spcPts val="1000"/>
                        </a:spcAft>
                      </a:pPr>
                      <a:r>
                        <a:rPr lang="lv-LV" sz="1550" dirty="0">
                          <a:solidFill>
                            <a:srgbClr val="365F91"/>
                          </a:solidFill>
                          <a:effectLst/>
                        </a:rPr>
                        <a:t>HD = (HA – HĒka) + HJ = (8 – 6) + 6 = </a:t>
                      </a:r>
                    </a:p>
                    <a:p>
                      <a:pPr>
                        <a:lnSpc>
                          <a:spcPct val="100000"/>
                        </a:lnSpc>
                        <a:spcAft>
                          <a:spcPts val="1000"/>
                        </a:spcAft>
                      </a:pPr>
                      <a:r>
                        <a:rPr lang="lv-LV" sz="1550" dirty="0">
                          <a:solidFill>
                            <a:srgbClr val="365F91"/>
                          </a:solidFill>
                          <a:effectLst/>
                        </a:rPr>
                        <a:t>8 m</a:t>
                      </a:r>
                    </a:p>
                  </a:txBody>
                  <a:tcPr marL="68580" marR="68580" marT="0" marB="0"/>
                </a:tc>
                <a:extLst>
                  <a:ext uri="{0D108BD9-81ED-4DB2-BD59-A6C34878D82A}">
                    <a16:rowId xmlns:a16="http://schemas.microsoft.com/office/drawing/2014/main" val="1348521619"/>
                  </a:ext>
                </a:extLst>
              </a:tr>
              <a:tr h="1134230">
                <a:tc>
                  <a:txBody>
                    <a:bodyPr/>
                    <a:lstStyle/>
                    <a:p>
                      <a:pPr>
                        <a:lnSpc>
                          <a:spcPct val="115000"/>
                        </a:lnSpc>
                        <a:spcAft>
                          <a:spcPts val="1000"/>
                        </a:spcAft>
                      </a:pPr>
                      <a:r>
                        <a:rPr lang="lv-LV" sz="1600">
                          <a:solidFill>
                            <a:srgbClr val="365F91"/>
                          </a:solidFill>
                          <a:effectLst/>
                        </a:rPr>
                        <a:t>Rezultāts un secinājumi</a:t>
                      </a:r>
                      <a:endParaRPr lang="lv-LV" sz="1600">
                        <a:effectLst/>
                        <a:latin typeface="Calibri" panose="020F0502020204030204" pitchFamily="34" charset="0"/>
                        <a:ea typeface="Calibri" panose="020F0502020204030204" pitchFamily="34" charset="0"/>
                        <a:cs typeface="DokChampa" panose="020B0604020202020204" pitchFamily="34" charset="-34"/>
                      </a:endParaRPr>
                    </a:p>
                  </a:txBody>
                  <a:tcPr marL="68580" marR="68580" marT="0" marB="0"/>
                </a:tc>
                <a:tc>
                  <a:txBody>
                    <a:bodyPr/>
                    <a:lstStyle/>
                    <a:p>
                      <a:pPr>
                        <a:lnSpc>
                          <a:spcPct val="115000"/>
                        </a:lnSpc>
                        <a:spcAft>
                          <a:spcPts val="1000"/>
                        </a:spcAft>
                      </a:pPr>
                      <a:r>
                        <a:rPr lang="lv-LV" sz="1500" dirty="0">
                          <a:solidFill>
                            <a:srgbClr val="365F91"/>
                          </a:solidFill>
                          <a:effectLst/>
                        </a:rPr>
                        <a:t>Šādā gadījumā atbilstoši MK noteikumu Nr. 17 73. punktam jāievēro vispārīgās prasības par dūmeņa augstumu, proti, minimālais dūmeņa augstums ir 0,5 m virs jumta seguma. </a:t>
                      </a:r>
                      <a:endParaRPr lang="lv-LV" sz="1500" dirty="0">
                        <a:effectLst/>
                        <a:latin typeface="Calibri" panose="020F0502020204030204" pitchFamily="34" charset="0"/>
                        <a:ea typeface="Calibri" panose="020F0502020204030204" pitchFamily="34" charset="0"/>
                        <a:cs typeface="DokChampa" panose="020B0604020202020204" pitchFamily="34" charset="-34"/>
                      </a:endParaRPr>
                    </a:p>
                  </a:txBody>
                  <a:tcPr marL="68580" marR="68580" marT="0" marB="0"/>
                </a:tc>
                <a:extLst>
                  <a:ext uri="{0D108BD9-81ED-4DB2-BD59-A6C34878D82A}">
                    <a16:rowId xmlns:a16="http://schemas.microsoft.com/office/drawing/2014/main" val="710318013"/>
                  </a:ext>
                </a:extLst>
              </a:tr>
            </a:tbl>
          </a:graphicData>
        </a:graphic>
      </p:graphicFrame>
      <p:pic>
        <p:nvPicPr>
          <p:cNvPr id="10" name="Picture 9">
            <a:extLst>
              <a:ext uri="{FF2B5EF4-FFF2-40B4-BE49-F238E27FC236}">
                <a16:creationId xmlns:a16="http://schemas.microsoft.com/office/drawing/2014/main" id="{B7959CAA-2B2C-41B5-856D-F9EFEE5626AC}"/>
              </a:ext>
            </a:extLst>
          </p:cNvPr>
          <p:cNvPicPr/>
          <p:nvPr/>
        </p:nvPicPr>
        <p:blipFill>
          <a:blip r:embed="rId4"/>
          <a:stretch>
            <a:fillRect/>
          </a:stretch>
        </p:blipFill>
        <p:spPr>
          <a:xfrm>
            <a:off x="5168070" y="2343150"/>
            <a:ext cx="4542668" cy="2886050"/>
          </a:xfrm>
          <a:prstGeom prst="rect">
            <a:avLst/>
          </a:prstGeom>
        </p:spPr>
      </p:pic>
      <p:sp>
        <p:nvSpPr>
          <p:cNvPr id="4" name="TextBox 3">
            <a:extLst>
              <a:ext uri="{FF2B5EF4-FFF2-40B4-BE49-F238E27FC236}">
                <a16:creationId xmlns:a16="http://schemas.microsoft.com/office/drawing/2014/main" id="{41B9F56D-D8F2-424B-A2AA-147B35465D86}"/>
              </a:ext>
            </a:extLst>
          </p:cNvPr>
          <p:cNvSpPr txBox="1"/>
          <p:nvPr/>
        </p:nvSpPr>
        <p:spPr>
          <a:xfrm>
            <a:off x="1844220" y="5311379"/>
            <a:ext cx="6647700" cy="1610184"/>
          </a:xfrm>
          <a:prstGeom prst="rect">
            <a:avLst/>
          </a:prstGeom>
          <a:solidFill>
            <a:schemeClr val="tx2">
              <a:lumMod val="20000"/>
              <a:lumOff val="80000"/>
            </a:schemeClr>
          </a:solidFill>
        </p:spPr>
        <p:txBody>
          <a:bodyPr wrap="square" rtlCol="0">
            <a:spAutoFit/>
          </a:bodyPr>
          <a:lstStyle/>
          <a:p>
            <a:pPr>
              <a:lnSpc>
                <a:spcPct val="115000"/>
              </a:lnSpc>
              <a:spcAft>
                <a:spcPts val="1000"/>
              </a:spcAft>
            </a:pPr>
            <a:r>
              <a:rPr lang="lv-LV" sz="1400" dirty="0">
                <a:solidFill>
                  <a:srgbClr val="365F91"/>
                </a:solidFill>
                <a:effectLst/>
                <a:latin typeface="Calibri" panose="020F0502020204030204" pitchFamily="34" charset="0"/>
                <a:ea typeface="Calibri" panose="020F0502020204030204" pitchFamily="34" charset="0"/>
                <a:cs typeface="DokChampa" panose="020B0604020202020204" pitchFamily="34" charset="-34"/>
              </a:rPr>
              <a:t>Saskaņā ar aprēķinu rezultātiem minimālais dūmeņa augstums ir 8 m virs jumta kores jeb 14 m no zemes. Šāds minimālais dūmeņa augstums no zemes virsmas līdz dūmeņa augšējam galam pārsniedz divus tās ēkas augstumus, virs kuras atrodas dūmenis. </a:t>
            </a:r>
            <a:endParaRPr lang="lv-LV" sz="1400" dirty="0">
              <a:effectLst/>
              <a:latin typeface="Calibri" panose="020F0502020204030204" pitchFamily="34" charset="0"/>
              <a:ea typeface="Calibri" panose="020F0502020204030204" pitchFamily="34" charset="0"/>
              <a:cs typeface="DokChampa" panose="020B0604020202020204" pitchFamily="34" charset="-34"/>
            </a:endParaRPr>
          </a:p>
          <a:p>
            <a:r>
              <a:rPr lang="lv-LV" sz="1400" dirty="0">
                <a:solidFill>
                  <a:srgbClr val="365F91"/>
                </a:solidFill>
                <a:effectLst/>
                <a:latin typeface="Calibri" panose="020F0502020204030204" pitchFamily="34" charset="0"/>
                <a:ea typeface="Calibri" panose="020F0502020204030204" pitchFamily="34" charset="0"/>
                <a:cs typeface="DokChampa" panose="020B0604020202020204" pitchFamily="34" charset="-34"/>
              </a:rPr>
              <a:t>Šajā gadījumā minimālais dūmeņa augstums jānosaka, veicot piesārņojošo vielu izkliedes modelēšanu un izvēloties tādu augstumu, kas nodrošina atbilstību gaisa kvalitātes normatīviem 2 m augstumā un citos augstumos pie iedarbībai pakļautās ēkas fasādes.</a:t>
            </a:r>
            <a:endParaRPr lang="lv-LV" sz="1400" dirty="0"/>
          </a:p>
        </p:txBody>
      </p:sp>
    </p:spTree>
    <p:extLst>
      <p:ext uri="{BB962C8B-B14F-4D97-AF65-F5344CB8AC3E}">
        <p14:creationId xmlns:p14="http://schemas.microsoft.com/office/powerpoint/2010/main" val="143014923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668486" y="282576"/>
            <a:ext cx="8186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800" b="1" dirty="0">
                <a:solidFill>
                  <a:schemeClr val="tx1">
                    <a:lumMod val="65000"/>
                    <a:lumOff val="35000"/>
                  </a:schemeClr>
                </a:solidFill>
                <a:latin typeface="+mn-lt"/>
                <a:cs typeface="+mn-cs"/>
              </a:rPr>
              <a:t>Dūmeņa augstums: &lt; 5 MW – piemēri</a:t>
            </a:r>
          </a:p>
        </p:txBody>
      </p:sp>
      <p:sp>
        <p:nvSpPr>
          <p:cNvPr id="5124" name="Content Placeholder 2"/>
          <p:cNvSpPr txBox="1">
            <a:spLocks/>
          </p:cNvSpPr>
          <p:nvPr/>
        </p:nvSpPr>
        <p:spPr bwMode="auto">
          <a:xfrm>
            <a:off x="635793" y="1096703"/>
            <a:ext cx="8186738" cy="551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90000"/>
              </a:lnSpc>
            </a:pPr>
            <a:endParaRPr lang="lv-LV" sz="2000" i="1" dirty="0">
              <a:solidFill>
                <a:schemeClr val="tx2"/>
              </a:solidFill>
            </a:endParaRPr>
          </a:p>
          <a:p>
            <a:pPr>
              <a:lnSpc>
                <a:spcPct val="90000"/>
              </a:lnSpc>
            </a:pPr>
            <a:endParaRPr lang="lv-LV" sz="2000" b="1" i="1" u="sng" dirty="0">
              <a:solidFill>
                <a:schemeClr val="accent6">
                  <a:lumMod val="75000"/>
                </a:schemeClr>
              </a:solidFill>
            </a:endParaRPr>
          </a:p>
          <a:p>
            <a:pPr>
              <a:lnSpc>
                <a:spcPct val="90000"/>
              </a:lnSpc>
            </a:pPr>
            <a:endParaRPr lang="lv-LV" sz="2000" i="1" dirty="0">
              <a:solidFill>
                <a:schemeClr val="tx2"/>
              </a:solidFill>
            </a:endParaRPr>
          </a:p>
          <a:p>
            <a:pPr marL="342900" indent="-342900">
              <a:lnSpc>
                <a:spcPct val="90000"/>
              </a:lnSpc>
              <a:buFont typeface="Arial" panose="020B0604020202020204" pitchFamily="34" charset="0"/>
              <a:buChar char="•"/>
            </a:pPr>
            <a:endParaRPr lang="lv-LV" sz="2400" u="sng" dirty="0">
              <a:solidFill>
                <a:schemeClr val="tx1">
                  <a:lumMod val="65000"/>
                  <a:lumOff val="35000"/>
                </a:schemeClr>
              </a:solidFill>
            </a:endParaRPr>
          </a:p>
        </p:txBody>
      </p:sp>
      <p:sp>
        <p:nvSpPr>
          <p:cNvPr id="2" name="Rectangle 2"/>
          <p:cNvSpPr>
            <a:spLocks noChangeArrowheads="1"/>
          </p:cNvSpPr>
          <p:nvPr/>
        </p:nvSpPr>
        <p:spPr bwMode="auto">
          <a:xfrm>
            <a:off x="0" y="0"/>
            <a:ext cx="9710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a:p>
        </p:txBody>
      </p:sp>
      <p:graphicFrame>
        <p:nvGraphicFramePr>
          <p:cNvPr id="3" name="Table 3">
            <a:extLst>
              <a:ext uri="{FF2B5EF4-FFF2-40B4-BE49-F238E27FC236}">
                <a16:creationId xmlns:a16="http://schemas.microsoft.com/office/drawing/2014/main" id="{411FC2D1-2080-4027-BC35-A8B70C5080A0}"/>
              </a:ext>
            </a:extLst>
          </p:cNvPr>
          <p:cNvGraphicFramePr>
            <a:graphicFrameLocks noGrp="1"/>
          </p:cNvGraphicFramePr>
          <p:nvPr>
            <p:extLst>
              <p:ext uri="{D42A27DB-BD31-4B8C-83A1-F6EECF244321}">
                <p14:modId xmlns:p14="http://schemas.microsoft.com/office/powerpoint/2010/main" val="793973036"/>
              </p:ext>
            </p:extLst>
          </p:nvPr>
        </p:nvGraphicFramePr>
        <p:xfrm>
          <a:off x="668487" y="1196752"/>
          <a:ext cx="4402906" cy="5390050"/>
        </p:xfrm>
        <a:graphic>
          <a:graphicData uri="http://schemas.openxmlformats.org/drawingml/2006/table">
            <a:tbl>
              <a:tblPr firstRow="1" bandRow="1">
                <a:tableStyleId>{BC89EF96-8CEA-46FF-86C4-4CE0E7609802}</a:tableStyleId>
              </a:tblPr>
              <a:tblGrid>
                <a:gridCol w="1146805">
                  <a:extLst>
                    <a:ext uri="{9D8B030D-6E8A-4147-A177-3AD203B41FA5}">
                      <a16:colId xmlns:a16="http://schemas.microsoft.com/office/drawing/2014/main" val="2067295443"/>
                    </a:ext>
                  </a:extLst>
                </a:gridCol>
                <a:gridCol w="3256101">
                  <a:extLst>
                    <a:ext uri="{9D8B030D-6E8A-4147-A177-3AD203B41FA5}">
                      <a16:colId xmlns:a16="http://schemas.microsoft.com/office/drawing/2014/main" val="3522583828"/>
                    </a:ext>
                  </a:extLst>
                </a:gridCol>
              </a:tblGrid>
              <a:tr h="1512168">
                <a:tc>
                  <a:txBody>
                    <a:bodyPr/>
                    <a:lstStyle/>
                    <a:p>
                      <a:pPr>
                        <a:lnSpc>
                          <a:spcPct val="115000"/>
                        </a:lnSpc>
                        <a:spcAft>
                          <a:spcPts val="1000"/>
                        </a:spcAft>
                      </a:pPr>
                      <a:r>
                        <a:rPr lang="lv-LV" sz="1600" dirty="0">
                          <a:solidFill>
                            <a:srgbClr val="365F91"/>
                          </a:solidFill>
                          <a:effectLst/>
                        </a:rPr>
                        <a:t>Sadedzināšanas iekārtas parametri</a:t>
                      </a:r>
                      <a:endParaRPr lang="lv-LV" sz="1600" dirty="0">
                        <a:effectLst/>
                        <a:latin typeface="Calibri" panose="020F0502020204030204" pitchFamily="34" charset="0"/>
                        <a:ea typeface="Calibri" panose="020F0502020204030204" pitchFamily="34" charset="0"/>
                        <a:cs typeface="DokChampa" panose="020B0604020202020204" pitchFamily="34" charset="-34"/>
                      </a:endParaRPr>
                    </a:p>
                  </a:txBody>
                  <a:tcPr marL="68580" marR="68580" marT="0" marB="0"/>
                </a:tc>
                <a:tc>
                  <a:txBody>
                    <a:bodyPr/>
                    <a:lstStyle/>
                    <a:p>
                      <a:pPr>
                        <a:lnSpc>
                          <a:spcPct val="100000"/>
                        </a:lnSpc>
                        <a:spcAft>
                          <a:spcPts val="1000"/>
                        </a:spcAft>
                      </a:pPr>
                      <a:r>
                        <a:rPr lang="lv-LV" sz="1600" dirty="0">
                          <a:solidFill>
                            <a:srgbClr val="365F91"/>
                          </a:solidFill>
                          <a:effectLst/>
                        </a:rPr>
                        <a:t>Kurināmā veids: dīzeļdegviela</a:t>
                      </a:r>
                    </a:p>
                    <a:p>
                      <a:pPr>
                        <a:lnSpc>
                          <a:spcPct val="100000"/>
                        </a:lnSpc>
                        <a:spcAft>
                          <a:spcPts val="1000"/>
                        </a:spcAft>
                      </a:pPr>
                      <a:r>
                        <a:rPr lang="lv-LV" sz="1600" dirty="0">
                          <a:solidFill>
                            <a:srgbClr val="365F91"/>
                          </a:solidFill>
                          <a:effectLst/>
                        </a:rPr>
                        <a:t>Sadedzināšanas iekārtas nominālā ievadītā siltuma jauda: 0,4 MW</a:t>
                      </a:r>
                    </a:p>
                    <a:p>
                      <a:pPr>
                        <a:lnSpc>
                          <a:spcPct val="100000"/>
                        </a:lnSpc>
                        <a:spcAft>
                          <a:spcPts val="1000"/>
                        </a:spcAft>
                      </a:pPr>
                      <a:r>
                        <a:rPr lang="lv-LV" sz="1600" dirty="0">
                          <a:solidFill>
                            <a:srgbClr val="365F91"/>
                          </a:solidFill>
                          <a:effectLst/>
                        </a:rPr>
                        <a:t>Dūmeņa novietojums: tālāk par 3 m no jumta kores</a:t>
                      </a:r>
                    </a:p>
                  </a:txBody>
                  <a:tcPr marL="68580" marR="68580" marT="0" marB="0"/>
                </a:tc>
                <a:extLst>
                  <a:ext uri="{0D108BD9-81ED-4DB2-BD59-A6C34878D82A}">
                    <a16:rowId xmlns:a16="http://schemas.microsoft.com/office/drawing/2014/main" val="3897014840"/>
                  </a:ext>
                </a:extLst>
              </a:tr>
              <a:tr h="432048">
                <a:tc>
                  <a:txBody>
                    <a:bodyPr/>
                    <a:lstStyle/>
                    <a:p>
                      <a:pPr>
                        <a:lnSpc>
                          <a:spcPct val="115000"/>
                        </a:lnSpc>
                        <a:spcAft>
                          <a:spcPts val="1000"/>
                        </a:spcAft>
                      </a:pPr>
                      <a:r>
                        <a:rPr lang="lv-LV" sz="1600">
                          <a:solidFill>
                            <a:srgbClr val="365F91"/>
                          </a:solidFill>
                          <a:effectLst/>
                        </a:rPr>
                        <a:t>Ietekmes zona</a:t>
                      </a:r>
                      <a:endParaRPr lang="lv-LV" sz="1600">
                        <a:effectLst/>
                        <a:latin typeface="Calibri" panose="020F0502020204030204" pitchFamily="34" charset="0"/>
                        <a:ea typeface="Calibri" panose="020F0502020204030204" pitchFamily="34" charset="0"/>
                        <a:cs typeface="DokChampa" panose="020B0604020202020204" pitchFamily="34" charset="-34"/>
                      </a:endParaRPr>
                    </a:p>
                  </a:txBody>
                  <a:tcPr marL="68580" marR="68580" marT="0" marB="0"/>
                </a:tc>
                <a:tc>
                  <a:txBody>
                    <a:bodyPr/>
                    <a:lstStyle/>
                    <a:p>
                      <a:pPr>
                        <a:lnSpc>
                          <a:spcPct val="115000"/>
                        </a:lnSpc>
                        <a:spcAft>
                          <a:spcPts val="1000"/>
                        </a:spcAft>
                      </a:pPr>
                      <a:r>
                        <a:rPr lang="pt-BR" sz="1600" dirty="0">
                          <a:solidFill>
                            <a:srgbClr val="365F91"/>
                          </a:solidFill>
                          <a:effectLst/>
                        </a:rPr>
                        <a:t>R = 15 m (2. tabula)</a:t>
                      </a:r>
                      <a:endParaRPr lang="lv-LV" sz="1600" dirty="0">
                        <a:effectLst/>
                        <a:latin typeface="Calibri" panose="020F0502020204030204" pitchFamily="34" charset="0"/>
                        <a:ea typeface="Calibri" panose="020F0502020204030204" pitchFamily="34" charset="0"/>
                        <a:cs typeface="DokChampa" panose="020B0604020202020204" pitchFamily="34" charset="-34"/>
                      </a:endParaRPr>
                    </a:p>
                  </a:txBody>
                  <a:tcPr marL="68580" marR="68580" marT="0" marB="0"/>
                </a:tc>
                <a:extLst>
                  <a:ext uri="{0D108BD9-81ED-4DB2-BD59-A6C34878D82A}">
                    <a16:rowId xmlns:a16="http://schemas.microsoft.com/office/drawing/2014/main" val="3116431612"/>
                  </a:ext>
                </a:extLst>
              </a:tr>
              <a:tr h="1667866">
                <a:tc>
                  <a:txBody>
                    <a:bodyPr/>
                    <a:lstStyle/>
                    <a:p>
                      <a:pPr>
                        <a:lnSpc>
                          <a:spcPct val="115000"/>
                        </a:lnSpc>
                        <a:spcAft>
                          <a:spcPts val="1000"/>
                        </a:spcAft>
                      </a:pPr>
                      <a:r>
                        <a:rPr lang="lv-LV" sz="1600" dirty="0">
                          <a:solidFill>
                            <a:srgbClr val="365F91"/>
                          </a:solidFill>
                          <a:effectLst/>
                        </a:rPr>
                        <a:t>Aprēķins</a:t>
                      </a:r>
                      <a:endParaRPr lang="lv-LV" sz="1600" dirty="0">
                        <a:effectLst/>
                        <a:latin typeface="Calibri" panose="020F0502020204030204" pitchFamily="34" charset="0"/>
                        <a:ea typeface="Calibri" panose="020F0502020204030204" pitchFamily="34" charset="0"/>
                        <a:cs typeface="DokChampa" panose="020B0604020202020204" pitchFamily="34" charset="-34"/>
                      </a:endParaRPr>
                    </a:p>
                  </a:txBody>
                  <a:tcPr marL="68580" marR="68580" marT="0" marB="0"/>
                </a:tc>
                <a:tc>
                  <a:txBody>
                    <a:bodyPr/>
                    <a:lstStyle/>
                    <a:p>
                      <a:pPr>
                        <a:lnSpc>
                          <a:spcPct val="100000"/>
                        </a:lnSpc>
                        <a:spcAft>
                          <a:spcPts val="1000"/>
                        </a:spcAft>
                      </a:pPr>
                      <a:r>
                        <a:rPr lang="lv-LV" sz="1550" dirty="0">
                          <a:solidFill>
                            <a:srgbClr val="365F91"/>
                          </a:solidFill>
                          <a:effectLst/>
                        </a:rPr>
                        <a:t>HA = 6 m, </a:t>
                      </a:r>
                      <a:r>
                        <a:rPr lang="el-GR" sz="1550" dirty="0">
                          <a:solidFill>
                            <a:srgbClr val="365F91"/>
                          </a:solidFill>
                          <a:effectLst/>
                        </a:rPr>
                        <a:t>Δ</a:t>
                      </a:r>
                      <a:r>
                        <a:rPr lang="lv-LV" sz="1550" dirty="0">
                          <a:solidFill>
                            <a:srgbClr val="365F91"/>
                          </a:solidFill>
                          <a:effectLst/>
                        </a:rPr>
                        <a:t>H = 4 m</a:t>
                      </a:r>
                    </a:p>
                    <a:p>
                      <a:pPr>
                        <a:lnSpc>
                          <a:spcPct val="100000"/>
                        </a:lnSpc>
                        <a:spcAft>
                          <a:spcPts val="1000"/>
                        </a:spcAft>
                      </a:pPr>
                      <a:r>
                        <a:rPr lang="lv-LV" sz="1550" dirty="0">
                          <a:solidFill>
                            <a:srgbClr val="365F91"/>
                          </a:solidFill>
                          <a:effectLst/>
                        </a:rPr>
                        <a:t>HĒka= 8 m (jumta kores augstums, jo dūmenis izvietots tālāk par 3 m no jumta kores)</a:t>
                      </a:r>
                    </a:p>
                    <a:p>
                      <a:pPr>
                        <a:lnSpc>
                          <a:spcPct val="100000"/>
                        </a:lnSpc>
                        <a:spcAft>
                          <a:spcPts val="1000"/>
                        </a:spcAft>
                      </a:pPr>
                      <a:r>
                        <a:rPr lang="lv-LV" sz="1550" dirty="0">
                          <a:solidFill>
                            <a:srgbClr val="365F91"/>
                          </a:solidFill>
                          <a:effectLst/>
                        </a:rPr>
                        <a:t>HJ  = 1 m (2. tabula)</a:t>
                      </a:r>
                    </a:p>
                    <a:p>
                      <a:pPr>
                        <a:lnSpc>
                          <a:spcPct val="100000"/>
                        </a:lnSpc>
                        <a:spcAft>
                          <a:spcPts val="1000"/>
                        </a:spcAft>
                      </a:pPr>
                      <a:r>
                        <a:rPr lang="lv-LV" sz="1550" dirty="0">
                          <a:solidFill>
                            <a:srgbClr val="365F91"/>
                          </a:solidFill>
                          <a:effectLst/>
                        </a:rPr>
                        <a:t>HD = ([HA + </a:t>
                      </a:r>
                      <a:r>
                        <a:rPr lang="el-GR" sz="1550" dirty="0">
                          <a:solidFill>
                            <a:srgbClr val="365F91"/>
                          </a:solidFill>
                          <a:effectLst/>
                        </a:rPr>
                        <a:t>Δ</a:t>
                      </a:r>
                      <a:r>
                        <a:rPr lang="lv-LV" sz="1550" dirty="0">
                          <a:solidFill>
                            <a:srgbClr val="365F91"/>
                          </a:solidFill>
                          <a:effectLst/>
                        </a:rPr>
                        <a:t>H] – HĒka) + HJ = ([6+4] – 8) + 1 = 3 m</a:t>
                      </a:r>
                    </a:p>
                  </a:txBody>
                  <a:tcPr marL="68580" marR="68580" marT="0" marB="0"/>
                </a:tc>
                <a:extLst>
                  <a:ext uri="{0D108BD9-81ED-4DB2-BD59-A6C34878D82A}">
                    <a16:rowId xmlns:a16="http://schemas.microsoft.com/office/drawing/2014/main" val="1348521619"/>
                  </a:ext>
                </a:extLst>
              </a:tr>
              <a:tr h="1250025">
                <a:tc>
                  <a:txBody>
                    <a:bodyPr/>
                    <a:lstStyle/>
                    <a:p>
                      <a:pPr>
                        <a:lnSpc>
                          <a:spcPct val="115000"/>
                        </a:lnSpc>
                        <a:spcAft>
                          <a:spcPts val="1000"/>
                        </a:spcAft>
                      </a:pPr>
                      <a:r>
                        <a:rPr lang="lv-LV" sz="1600">
                          <a:solidFill>
                            <a:srgbClr val="365F91"/>
                          </a:solidFill>
                          <a:effectLst/>
                        </a:rPr>
                        <a:t>Rezultāts un secinājumi</a:t>
                      </a:r>
                      <a:endParaRPr lang="lv-LV" sz="1600">
                        <a:effectLst/>
                        <a:latin typeface="Calibri" panose="020F0502020204030204" pitchFamily="34" charset="0"/>
                        <a:ea typeface="Calibri" panose="020F0502020204030204" pitchFamily="34" charset="0"/>
                        <a:cs typeface="DokChampa" panose="020B0604020202020204" pitchFamily="34" charset="-34"/>
                      </a:endParaRPr>
                    </a:p>
                  </a:txBody>
                  <a:tcPr marL="68580" marR="68580" marT="0" marB="0"/>
                </a:tc>
                <a:tc>
                  <a:txBody>
                    <a:bodyPr/>
                    <a:lstStyle/>
                    <a:p>
                      <a:pPr>
                        <a:lnSpc>
                          <a:spcPct val="115000"/>
                        </a:lnSpc>
                        <a:spcAft>
                          <a:spcPts val="1000"/>
                        </a:spcAft>
                      </a:pPr>
                      <a:r>
                        <a:rPr lang="lv-LV" sz="1500" dirty="0">
                          <a:solidFill>
                            <a:srgbClr val="365F91"/>
                          </a:solidFill>
                          <a:effectLst/>
                        </a:rPr>
                        <a:t>Šādā gadījumā atbilstoši MK noteikumu Nr. 17 73. punktam jāievēro vispārīgās prasības par dūmeņa augstumu, proti, minimālais dūmeņa augstums ir 0,5 m virs jumta seguma. </a:t>
                      </a:r>
                      <a:endParaRPr lang="lv-LV" sz="1500" dirty="0">
                        <a:effectLst/>
                        <a:latin typeface="Calibri" panose="020F0502020204030204" pitchFamily="34" charset="0"/>
                        <a:ea typeface="Calibri" panose="020F0502020204030204" pitchFamily="34" charset="0"/>
                        <a:cs typeface="DokChampa" panose="020B0604020202020204" pitchFamily="34" charset="-34"/>
                      </a:endParaRPr>
                    </a:p>
                  </a:txBody>
                  <a:tcPr marL="68580" marR="68580" marT="0" marB="0"/>
                </a:tc>
                <a:extLst>
                  <a:ext uri="{0D108BD9-81ED-4DB2-BD59-A6C34878D82A}">
                    <a16:rowId xmlns:a16="http://schemas.microsoft.com/office/drawing/2014/main" val="710318013"/>
                  </a:ext>
                </a:extLst>
              </a:tr>
            </a:tbl>
          </a:graphicData>
        </a:graphic>
      </p:graphicFrame>
      <p:pic>
        <p:nvPicPr>
          <p:cNvPr id="10" name="Picture 9">
            <a:extLst>
              <a:ext uri="{FF2B5EF4-FFF2-40B4-BE49-F238E27FC236}">
                <a16:creationId xmlns:a16="http://schemas.microsoft.com/office/drawing/2014/main" id="{BB733DDF-590D-4050-8760-E4789DB70B09}"/>
              </a:ext>
            </a:extLst>
          </p:cNvPr>
          <p:cNvPicPr/>
          <p:nvPr/>
        </p:nvPicPr>
        <p:blipFill>
          <a:blip r:embed="rId4"/>
          <a:stretch>
            <a:fillRect/>
          </a:stretch>
        </p:blipFill>
        <p:spPr>
          <a:xfrm>
            <a:off x="5114943" y="2293169"/>
            <a:ext cx="4701471" cy="2664296"/>
          </a:xfrm>
          <a:prstGeom prst="rect">
            <a:avLst/>
          </a:prstGeom>
        </p:spPr>
      </p:pic>
      <p:sp>
        <p:nvSpPr>
          <p:cNvPr id="11" name="TextBox 10">
            <a:extLst>
              <a:ext uri="{FF2B5EF4-FFF2-40B4-BE49-F238E27FC236}">
                <a16:creationId xmlns:a16="http://schemas.microsoft.com/office/drawing/2014/main" id="{D5B5D0F3-64A3-4A3C-B9D5-9FA21BADA8AE}"/>
              </a:ext>
            </a:extLst>
          </p:cNvPr>
          <p:cNvSpPr txBox="1"/>
          <p:nvPr/>
        </p:nvSpPr>
        <p:spPr>
          <a:xfrm>
            <a:off x="1809076" y="5291867"/>
            <a:ext cx="6647700" cy="1444819"/>
          </a:xfrm>
          <a:prstGeom prst="rect">
            <a:avLst/>
          </a:prstGeom>
          <a:solidFill>
            <a:schemeClr val="tx2">
              <a:lumMod val="20000"/>
              <a:lumOff val="80000"/>
            </a:schemeClr>
          </a:solidFill>
        </p:spPr>
        <p:txBody>
          <a:bodyPr wrap="square" rtlCol="0">
            <a:spAutoFit/>
          </a:bodyPr>
          <a:lstStyle/>
          <a:p>
            <a:pPr>
              <a:lnSpc>
                <a:spcPct val="115000"/>
              </a:lnSpc>
              <a:spcAft>
                <a:spcPts val="1000"/>
              </a:spcAft>
            </a:pPr>
            <a:r>
              <a:rPr lang="lv-LV" sz="1400" dirty="0">
                <a:solidFill>
                  <a:srgbClr val="365F91"/>
                </a:solidFill>
                <a:effectLst/>
                <a:latin typeface="Calibri" panose="020F0502020204030204" pitchFamily="34" charset="0"/>
                <a:ea typeface="Calibri" panose="020F0502020204030204" pitchFamily="34" charset="0"/>
                <a:cs typeface="DokChampa" panose="020B0604020202020204" pitchFamily="34" charset="-34"/>
              </a:rPr>
              <a:t>Ēkai, uz kuras atrodas dūmenis, blakus esošā ēka (atskaites līmenis) atrodas paaugstinājumā, līdz ar to, aprēķinot minimālo dūmeņa augstumu, ir jāņem vērā starpība starp zemes virsmas līmeņiem ēku izvietojuma vietā. </a:t>
            </a:r>
          </a:p>
          <a:p>
            <a:pPr>
              <a:lnSpc>
                <a:spcPct val="115000"/>
              </a:lnSpc>
              <a:spcAft>
                <a:spcPts val="1000"/>
              </a:spcAft>
            </a:pPr>
            <a:r>
              <a:rPr lang="lv-LV" sz="1400" dirty="0">
                <a:solidFill>
                  <a:srgbClr val="365F91"/>
                </a:solidFill>
                <a:effectLst/>
                <a:latin typeface="Calibri" panose="020F0502020204030204" pitchFamily="34" charset="0"/>
                <a:ea typeface="Calibri" panose="020F0502020204030204" pitchFamily="34" charset="0"/>
                <a:cs typeface="DokChampa" panose="020B0604020202020204" pitchFamily="34" charset="-34"/>
              </a:rPr>
              <a:t>Saskaņā ar aprēķinu rezultātiem minimālais dūmeņa augstums ir 3 m virs jumta seguma jeb 11 m virs zemes ēkas atrašanās vietā. </a:t>
            </a:r>
          </a:p>
        </p:txBody>
      </p:sp>
    </p:spTree>
    <p:extLst>
      <p:ext uri="{BB962C8B-B14F-4D97-AF65-F5344CB8AC3E}">
        <p14:creationId xmlns:p14="http://schemas.microsoft.com/office/powerpoint/2010/main" val="17031304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622782" y="182860"/>
            <a:ext cx="8186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800" b="1" dirty="0">
                <a:solidFill>
                  <a:schemeClr val="tx1">
                    <a:lumMod val="65000"/>
                    <a:lumOff val="35000"/>
                  </a:schemeClr>
                </a:solidFill>
                <a:latin typeface="+mn-lt"/>
                <a:cs typeface="+mn-cs"/>
              </a:rPr>
              <a:t>Dūmeņa augstums: Informācija minimālā dūmeņa augstuma noteikšanai</a:t>
            </a:r>
          </a:p>
        </p:txBody>
      </p:sp>
      <p:sp>
        <p:nvSpPr>
          <p:cNvPr id="2" name="Rectangle 2"/>
          <p:cNvSpPr>
            <a:spLocks noChangeArrowheads="1"/>
          </p:cNvSpPr>
          <p:nvPr/>
        </p:nvSpPr>
        <p:spPr bwMode="auto">
          <a:xfrm>
            <a:off x="0" y="0"/>
            <a:ext cx="9710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a:p>
        </p:txBody>
      </p:sp>
      <p:pic>
        <p:nvPicPr>
          <p:cNvPr id="8" name="Picture 7">
            <a:extLst>
              <a:ext uri="{FF2B5EF4-FFF2-40B4-BE49-F238E27FC236}">
                <a16:creationId xmlns:a16="http://schemas.microsoft.com/office/drawing/2014/main" id="{996FDE09-FF7C-46BA-9D30-347B694E443C}"/>
              </a:ext>
            </a:extLst>
          </p:cNvPr>
          <p:cNvPicPr>
            <a:picLocks noChangeAspect="1"/>
          </p:cNvPicPr>
          <p:nvPr/>
        </p:nvPicPr>
        <p:blipFill>
          <a:blip r:embed="rId4"/>
          <a:stretch>
            <a:fillRect/>
          </a:stretch>
        </p:blipFill>
        <p:spPr>
          <a:xfrm>
            <a:off x="1322545" y="1203347"/>
            <a:ext cx="6611779" cy="5636822"/>
          </a:xfrm>
          <a:prstGeom prst="rect">
            <a:avLst/>
          </a:prstGeom>
        </p:spPr>
      </p:pic>
    </p:spTree>
    <p:extLst>
      <p:ext uri="{BB962C8B-B14F-4D97-AF65-F5344CB8AC3E}">
        <p14:creationId xmlns:p14="http://schemas.microsoft.com/office/powerpoint/2010/main" val="74780047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635793" y="242627"/>
            <a:ext cx="8186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800" b="1" dirty="0">
                <a:solidFill>
                  <a:schemeClr val="tx1">
                    <a:lumMod val="65000"/>
                    <a:lumOff val="35000"/>
                  </a:schemeClr>
                </a:solidFill>
                <a:latin typeface="+mn-lt"/>
                <a:cs typeface="+mn-cs"/>
              </a:rPr>
              <a:t>Dūmeņa augstums: modelēšana</a:t>
            </a:r>
          </a:p>
        </p:txBody>
      </p:sp>
      <p:sp>
        <p:nvSpPr>
          <p:cNvPr id="5124" name="Content Placeholder 2"/>
          <p:cNvSpPr txBox="1">
            <a:spLocks/>
          </p:cNvSpPr>
          <p:nvPr/>
        </p:nvSpPr>
        <p:spPr bwMode="auto">
          <a:xfrm>
            <a:off x="635793" y="1096703"/>
            <a:ext cx="8186738" cy="551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342900" indent="-342900">
              <a:lnSpc>
                <a:spcPct val="90000"/>
              </a:lnSpc>
              <a:buFont typeface="Arial" panose="020B0604020202020204" pitchFamily="34" charset="0"/>
              <a:buChar char="•"/>
            </a:pPr>
            <a:r>
              <a:rPr lang="lv-LV" sz="2400" b="1" u="sng" dirty="0">
                <a:solidFill>
                  <a:schemeClr val="tx1">
                    <a:lumMod val="65000"/>
                    <a:lumOff val="35000"/>
                  </a:schemeClr>
                </a:solidFill>
              </a:rPr>
              <a:t>SPAELP</a:t>
            </a:r>
            <a:r>
              <a:rPr lang="lv-LV" sz="2400" dirty="0">
                <a:solidFill>
                  <a:schemeClr val="tx1">
                    <a:lumMod val="65000"/>
                    <a:lumOff val="35000"/>
                  </a:schemeClr>
                </a:solidFill>
              </a:rPr>
              <a:t> </a:t>
            </a:r>
            <a:r>
              <a:rPr lang="lv-LV" sz="2000" i="1" dirty="0">
                <a:solidFill>
                  <a:schemeClr val="tx1">
                    <a:lumMod val="65000"/>
                    <a:lumOff val="35000"/>
                  </a:schemeClr>
                </a:solidFill>
              </a:rPr>
              <a:t>, </a:t>
            </a:r>
            <a:r>
              <a:rPr lang="lv-LV" sz="2400" dirty="0">
                <a:solidFill>
                  <a:schemeClr val="tx1">
                    <a:lumMod val="65000"/>
                    <a:lumOff val="35000"/>
                  </a:schemeClr>
                </a:solidFill>
              </a:rPr>
              <a:t>kas apliecina, ka iekārtas darbības rezultātā netiks pārsniegti gaisa kvalitātes normatīvi ne 2 m augstumā, ne arī citos augstumos pie blakus esošas dzīvojamās vai publiskās ēkas fasādes, atbilstoši tam, kur izvietotas šo ēku ventilācijas sistēmas vai dabiskās vēdināšanas āra gaisa ņemšanas ailas, logi vai durvis un kuras ir visvairāk pakļautas gaisa piesārņojuma iedarbībai</a:t>
            </a:r>
          </a:p>
          <a:p>
            <a:pPr marL="342900" indent="-342900">
              <a:lnSpc>
                <a:spcPct val="90000"/>
              </a:lnSpc>
              <a:buFont typeface="Arial" panose="020B0604020202020204" pitchFamily="34" charset="0"/>
              <a:buChar char="•"/>
            </a:pPr>
            <a:endParaRPr lang="lv-LV" sz="2400" u="sng" dirty="0">
              <a:solidFill>
                <a:schemeClr val="tx1">
                  <a:lumMod val="65000"/>
                  <a:lumOff val="35000"/>
                </a:schemeClr>
              </a:solidFill>
            </a:endParaRPr>
          </a:p>
        </p:txBody>
      </p:sp>
      <p:sp>
        <p:nvSpPr>
          <p:cNvPr id="2" name="Rectangle 2"/>
          <p:cNvSpPr>
            <a:spLocks noChangeArrowheads="1"/>
          </p:cNvSpPr>
          <p:nvPr/>
        </p:nvSpPr>
        <p:spPr bwMode="auto">
          <a:xfrm>
            <a:off x="0" y="0"/>
            <a:ext cx="9710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a:p>
        </p:txBody>
      </p:sp>
      <p:pic>
        <p:nvPicPr>
          <p:cNvPr id="4" name="Graphic 3" descr="Building outline">
            <a:extLst>
              <a:ext uri="{FF2B5EF4-FFF2-40B4-BE49-F238E27FC236}">
                <a16:creationId xmlns:a16="http://schemas.microsoft.com/office/drawing/2014/main" id="{E7F962C7-AFB8-43F9-8610-54503F1A687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23855" y="3700449"/>
            <a:ext cx="2786608" cy="2786608"/>
          </a:xfrm>
          <a:prstGeom prst="rect">
            <a:avLst/>
          </a:prstGeom>
        </p:spPr>
      </p:pic>
      <p:cxnSp>
        <p:nvCxnSpPr>
          <p:cNvPr id="8" name="Straight Connector 7">
            <a:extLst>
              <a:ext uri="{FF2B5EF4-FFF2-40B4-BE49-F238E27FC236}">
                <a16:creationId xmlns:a16="http://schemas.microsoft.com/office/drawing/2014/main" id="{D33354CE-D800-423F-B900-67FCF77C9FED}"/>
              </a:ext>
            </a:extLst>
          </p:cNvPr>
          <p:cNvCxnSpPr>
            <a:cxnSpLocks/>
          </p:cNvCxnSpPr>
          <p:nvPr/>
        </p:nvCxnSpPr>
        <p:spPr>
          <a:xfrm flipH="1">
            <a:off x="5423855" y="4437112"/>
            <a:ext cx="1123732" cy="0"/>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EECE455-EF6A-4097-8E5E-5F09741CB8C7}"/>
              </a:ext>
            </a:extLst>
          </p:cNvPr>
          <p:cNvCxnSpPr>
            <a:cxnSpLocks/>
          </p:cNvCxnSpPr>
          <p:nvPr/>
        </p:nvCxnSpPr>
        <p:spPr>
          <a:xfrm flipH="1">
            <a:off x="5423855" y="5877272"/>
            <a:ext cx="1123732" cy="0"/>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9DC97C7-82DC-4DCB-8146-1D44DF9541B3}"/>
              </a:ext>
            </a:extLst>
          </p:cNvPr>
          <p:cNvSpPr txBox="1"/>
          <p:nvPr/>
        </p:nvSpPr>
        <p:spPr>
          <a:xfrm>
            <a:off x="4704814" y="5451448"/>
            <a:ext cx="724395" cy="461665"/>
          </a:xfrm>
          <a:prstGeom prst="rect">
            <a:avLst/>
          </a:prstGeom>
          <a:noFill/>
        </p:spPr>
        <p:txBody>
          <a:bodyPr wrap="square" rtlCol="0">
            <a:spAutoFit/>
          </a:bodyPr>
          <a:lstStyle/>
          <a:p>
            <a:r>
              <a:rPr lang="lv-LV" sz="2400" b="1" dirty="0">
                <a:solidFill>
                  <a:srgbClr val="FF0000"/>
                </a:solidFill>
              </a:rPr>
              <a:t>2 m </a:t>
            </a:r>
          </a:p>
        </p:txBody>
      </p:sp>
      <p:sp>
        <p:nvSpPr>
          <p:cNvPr id="14" name="TextBox 13">
            <a:extLst>
              <a:ext uri="{FF2B5EF4-FFF2-40B4-BE49-F238E27FC236}">
                <a16:creationId xmlns:a16="http://schemas.microsoft.com/office/drawing/2014/main" id="{D3D64BD9-8484-4441-A988-D9806803AB25}"/>
              </a:ext>
            </a:extLst>
          </p:cNvPr>
          <p:cNvSpPr txBox="1"/>
          <p:nvPr/>
        </p:nvSpPr>
        <p:spPr>
          <a:xfrm>
            <a:off x="4752633" y="3975447"/>
            <a:ext cx="724395" cy="461665"/>
          </a:xfrm>
          <a:prstGeom prst="rect">
            <a:avLst/>
          </a:prstGeom>
          <a:noFill/>
        </p:spPr>
        <p:txBody>
          <a:bodyPr wrap="square" rtlCol="0">
            <a:spAutoFit/>
          </a:bodyPr>
          <a:lstStyle/>
          <a:p>
            <a:r>
              <a:rPr lang="lv-LV" sz="2400" b="1" dirty="0">
                <a:solidFill>
                  <a:srgbClr val="FF0000"/>
                </a:solidFill>
              </a:rPr>
              <a:t>X m </a:t>
            </a:r>
          </a:p>
        </p:txBody>
      </p:sp>
    </p:spTree>
    <p:extLst>
      <p:ext uri="{BB962C8B-B14F-4D97-AF65-F5344CB8AC3E}">
        <p14:creationId xmlns:p14="http://schemas.microsoft.com/office/powerpoint/2010/main" val="686607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 y="0"/>
            <a:ext cx="9708581" cy="6858000"/>
          </a:xfrm>
          <a:prstGeom prst="rect">
            <a:avLst/>
          </a:prstGeom>
        </p:spPr>
      </p:pic>
      <p:pic>
        <p:nvPicPr>
          <p:cNvPr id="6" name="Picture 5" descr="lvpa_logo"/>
          <p:cNvPicPr/>
          <p:nvPr/>
        </p:nvPicPr>
        <p:blipFill>
          <a:blip r:embed="rId3" cstate="print"/>
          <a:srcRect b="6018"/>
          <a:stretch>
            <a:fillRect/>
          </a:stretch>
        </p:blipFill>
        <p:spPr bwMode="auto">
          <a:xfrm>
            <a:off x="8210463" y="5733256"/>
            <a:ext cx="1224136" cy="910158"/>
          </a:xfrm>
          <a:prstGeom prst="rect">
            <a:avLst/>
          </a:prstGeom>
          <a:noFill/>
          <a:ln w="9525">
            <a:noFill/>
            <a:miter lim="800000"/>
            <a:headEnd/>
            <a:tailEnd/>
          </a:ln>
        </p:spPr>
      </p:pic>
      <p:sp>
        <p:nvSpPr>
          <p:cNvPr id="5123" name="Title 1"/>
          <p:cNvSpPr txBox="1">
            <a:spLocks/>
          </p:cNvSpPr>
          <p:nvPr/>
        </p:nvSpPr>
        <p:spPr bwMode="auto">
          <a:xfrm>
            <a:off x="534889" y="292101"/>
            <a:ext cx="8186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lv-LV" sz="2800" b="1" dirty="0">
                <a:solidFill>
                  <a:schemeClr val="tx1">
                    <a:lumMod val="65000"/>
                    <a:lumOff val="35000"/>
                  </a:schemeClr>
                </a:solidFill>
                <a:latin typeface="+mn-lt"/>
                <a:cs typeface="+mn-cs"/>
              </a:rPr>
              <a:t>Definīcijas: esošas un jaunas sadedzināšanas iekārtas</a:t>
            </a:r>
          </a:p>
        </p:txBody>
      </p:sp>
      <p:sp>
        <p:nvSpPr>
          <p:cNvPr id="5124" name="Content Placeholder 2"/>
          <p:cNvSpPr txBox="1">
            <a:spLocks/>
          </p:cNvSpPr>
          <p:nvPr/>
        </p:nvSpPr>
        <p:spPr bwMode="auto">
          <a:xfrm>
            <a:off x="390873" y="1052736"/>
            <a:ext cx="9145016"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90000"/>
              </a:lnSpc>
            </a:pPr>
            <a:r>
              <a:rPr lang="lv-LV" sz="2400" u="sng" dirty="0">
                <a:solidFill>
                  <a:schemeClr val="tx1">
                    <a:lumMod val="65000"/>
                    <a:lumOff val="35000"/>
                  </a:schemeClr>
                </a:solidFill>
                <a:latin typeface="+mn-lt"/>
                <a:cs typeface="+mn-cs"/>
              </a:rPr>
              <a:t>Vidējas jaudas SI</a:t>
            </a:r>
          </a:p>
          <a:p>
            <a:pPr>
              <a:lnSpc>
                <a:spcPct val="90000"/>
              </a:lnSpc>
            </a:pPr>
            <a:endParaRPr lang="lv-LV" sz="2400" u="sng" dirty="0">
              <a:solidFill>
                <a:schemeClr val="tx1">
                  <a:lumMod val="65000"/>
                  <a:lumOff val="35000"/>
                </a:schemeClr>
              </a:solidFill>
              <a:latin typeface="+mn-lt"/>
              <a:cs typeface="+mn-cs"/>
            </a:endParaRPr>
          </a:p>
        </p:txBody>
      </p:sp>
      <p:pic>
        <p:nvPicPr>
          <p:cNvPr id="3" name="Picture 2">
            <a:extLst>
              <a:ext uri="{FF2B5EF4-FFF2-40B4-BE49-F238E27FC236}">
                <a16:creationId xmlns:a16="http://schemas.microsoft.com/office/drawing/2014/main" id="{D47F160B-CE82-4DCA-AAB3-415770D333A3}"/>
              </a:ext>
            </a:extLst>
          </p:cNvPr>
          <p:cNvPicPr>
            <a:picLocks noChangeAspect="1"/>
          </p:cNvPicPr>
          <p:nvPr/>
        </p:nvPicPr>
        <p:blipFill>
          <a:blip r:embed="rId4"/>
          <a:stretch>
            <a:fillRect/>
          </a:stretch>
        </p:blipFill>
        <p:spPr>
          <a:xfrm>
            <a:off x="534889" y="1519663"/>
            <a:ext cx="8137040" cy="4285601"/>
          </a:xfrm>
          <a:prstGeom prst="rect">
            <a:avLst/>
          </a:prstGeom>
        </p:spPr>
      </p:pic>
      <p:cxnSp>
        <p:nvCxnSpPr>
          <p:cNvPr id="11" name="Straight Connector 10">
            <a:extLst>
              <a:ext uri="{FF2B5EF4-FFF2-40B4-BE49-F238E27FC236}">
                <a16:creationId xmlns:a16="http://schemas.microsoft.com/office/drawing/2014/main" id="{40C7ED14-9B84-4723-8109-4B111D9FAA06}"/>
              </a:ext>
            </a:extLst>
          </p:cNvPr>
          <p:cNvCxnSpPr/>
          <p:nvPr/>
        </p:nvCxnSpPr>
        <p:spPr>
          <a:xfrm>
            <a:off x="2875217" y="4599384"/>
            <a:ext cx="172819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330627-6291-4937-973F-7B9235B144CA}"/>
              </a:ext>
            </a:extLst>
          </p:cNvPr>
          <p:cNvCxnSpPr/>
          <p:nvPr/>
        </p:nvCxnSpPr>
        <p:spPr>
          <a:xfrm>
            <a:off x="6727577" y="4590256"/>
            <a:ext cx="172819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044B105-9C02-43F1-AAF2-39F70BAD6317}"/>
              </a:ext>
            </a:extLst>
          </p:cNvPr>
          <p:cNvCxnSpPr>
            <a:cxnSpLocks/>
          </p:cNvCxnSpPr>
          <p:nvPr/>
        </p:nvCxnSpPr>
        <p:spPr>
          <a:xfrm>
            <a:off x="786985" y="4869160"/>
            <a:ext cx="93610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F204F08-3B56-4240-AE14-C8117FD4E734}"/>
              </a:ext>
            </a:extLst>
          </p:cNvPr>
          <p:cNvCxnSpPr>
            <a:cxnSpLocks/>
          </p:cNvCxnSpPr>
          <p:nvPr/>
        </p:nvCxnSpPr>
        <p:spPr>
          <a:xfrm>
            <a:off x="4819433" y="4869160"/>
            <a:ext cx="93610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23206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0.18.2.1721"/>
  <p:tag name="SLIDO_PRESENTATION_ID" val="00000000-0000-0000-0000-000000000000"/>
  <p:tag name="SLIDO_EVENT_UUID" val="a2d8ec7a-da8b-4c5a-9448-979358a381ad"/>
  <p:tag name="SLIDO_EVENT_SECTION_UUID" val="e384387e-ce94-403a-bf37-c48e1d6848bd"/>
</p:tagLst>
</file>

<file path=ppt/theme/theme1.xml><?xml version="1.0" encoding="utf-8"?>
<a:theme xmlns:a="http://schemas.openxmlformats.org/drawingml/2006/main" name="ELLE_powerpoint_templates_GATAV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ELLE_powerpoint_templates_GATAVS</Template>
  <TotalTime>37565</TotalTime>
  <Words>6818</Words>
  <Application>Microsoft Office PowerPoint</Application>
  <PresentationFormat>Custom</PresentationFormat>
  <Paragraphs>892</Paragraphs>
  <Slides>88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88</vt:i4>
      </vt:variant>
    </vt:vector>
  </HeadingPairs>
  <TitlesOfParts>
    <vt:vector size="95" baseType="lpstr">
      <vt:lpstr>Arial</vt:lpstr>
      <vt:lpstr>Calibri</vt:lpstr>
      <vt:lpstr>Cambria Math</vt:lpstr>
      <vt:lpstr>Courier New</vt:lpstr>
      <vt:lpstr>Symbol</vt:lpstr>
      <vt:lpstr>Wingdings</vt:lpstr>
      <vt:lpstr>ELLE_powerpoint_templates_GATAVS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Raimonds</dc:creator>
  <cp:lastModifiedBy>Aiga Kala</cp:lastModifiedBy>
  <cp:revision>361</cp:revision>
  <dcterms:created xsi:type="dcterms:W3CDTF">2012-06-06T07:22:50Z</dcterms:created>
  <dcterms:modified xsi:type="dcterms:W3CDTF">2021-07-07T07:24:37Z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0.18.2.1721</vt:lpwstr>
  </property>
</Properties>
</file>